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sldIdLst>
    <p:sldId id="264" r:id="rId3"/>
    <p:sldId id="256" r:id="rId4"/>
    <p:sldId id="309" r:id="rId5"/>
    <p:sldId id="265" r:id="rId6"/>
    <p:sldId id="257" r:id="rId7"/>
    <p:sldId id="266" r:id="rId8"/>
    <p:sldId id="290" r:id="rId9"/>
    <p:sldId id="267" r:id="rId10"/>
    <p:sldId id="310" r:id="rId11"/>
    <p:sldId id="268" r:id="rId12"/>
    <p:sldId id="311" r:id="rId13"/>
    <p:sldId id="258" r:id="rId14"/>
    <p:sldId id="278" r:id="rId15"/>
    <p:sldId id="312" r:id="rId16"/>
    <p:sldId id="261" r:id="rId17"/>
    <p:sldId id="262" r:id="rId18"/>
    <p:sldId id="263" r:id="rId19"/>
    <p:sldId id="313" r:id="rId20"/>
    <p:sldId id="314" r:id="rId21"/>
    <p:sldId id="315" r:id="rId22"/>
    <p:sldId id="316" r:id="rId23"/>
    <p:sldId id="259" r:id="rId24"/>
    <p:sldId id="273" r:id="rId25"/>
    <p:sldId id="274" r:id="rId26"/>
    <p:sldId id="275" r:id="rId27"/>
    <p:sldId id="276" r:id="rId28"/>
    <p:sldId id="317" r:id="rId29"/>
    <p:sldId id="292" r:id="rId30"/>
    <p:sldId id="269" r:id="rId31"/>
    <p:sldId id="293" r:id="rId32"/>
    <p:sldId id="294" r:id="rId33"/>
    <p:sldId id="295" r:id="rId34"/>
    <p:sldId id="306" r:id="rId35"/>
    <p:sldId id="296" r:id="rId36"/>
    <p:sldId id="297" r:id="rId37"/>
    <p:sldId id="298" r:id="rId38"/>
    <p:sldId id="299" r:id="rId39"/>
    <p:sldId id="300" r:id="rId40"/>
    <p:sldId id="301" r:id="rId41"/>
    <p:sldId id="302" r:id="rId42"/>
    <p:sldId id="303" r:id="rId43"/>
    <p:sldId id="304" r:id="rId44"/>
    <p:sldId id="305" r:id="rId45"/>
    <p:sldId id="307" r:id="rId46"/>
    <p:sldId id="319" r:id="rId47"/>
    <p:sldId id="31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2"/>
  </p:normalViewPr>
  <p:slideViewPr>
    <p:cSldViewPr snapToGrid="0" snapToObjects="1">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F53F6-FE6D-4FA4-84DE-4AAF0FED5330}"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A1B704AD-D8FE-435B-8417-945246E2255A}">
      <dgm:prSet/>
      <dgm:spPr/>
      <dgm:t>
        <a:bodyPr/>
        <a:lstStyle/>
        <a:p>
          <a:r>
            <a:rPr lang="en-US"/>
            <a:t>Land Acknowledgements</a:t>
          </a:r>
        </a:p>
      </dgm:t>
    </dgm:pt>
    <dgm:pt modelId="{4532430B-644E-474E-A0EA-661F8F431A13}" type="parTrans" cxnId="{761CC503-1FA8-48BC-A953-7887598F558F}">
      <dgm:prSet/>
      <dgm:spPr/>
      <dgm:t>
        <a:bodyPr/>
        <a:lstStyle/>
        <a:p>
          <a:endParaRPr lang="en-US"/>
        </a:p>
      </dgm:t>
    </dgm:pt>
    <dgm:pt modelId="{6EED1FAA-E41D-4438-B367-02A2FF7E4818}" type="sibTrans" cxnId="{761CC503-1FA8-48BC-A953-7887598F558F}">
      <dgm:prSet/>
      <dgm:spPr/>
      <dgm:t>
        <a:bodyPr/>
        <a:lstStyle/>
        <a:p>
          <a:endParaRPr lang="en-US"/>
        </a:p>
      </dgm:t>
    </dgm:pt>
    <dgm:pt modelId="{B52C90A0-0C85-4210-91D2-687B4EA9183D}">
      <dgm:prSet/>
      <dgm:spPr/>
      <dgm:t>
        <a:bodyPr/>
        <a:lstStyle/>
        <a:p>
          <a:r>
            <a:rPr lang="en-US"/>
            <a:t>Students</a:t>
          </a:r>
        </a:p>
      </dgm:t>
    </dgm:pt>
    <dgm:pt modelId="{AACAC4DA-1207-4A4E-B811-E93CEAE94AED}" type="parTrans" cxnId="{40C36D59-92FC-4C6D-979D-35D7CAA47EC0}">
      <dgm:prSet/>
      <dgm:spPr/>
      <dgm:t>
        <a:bodyPr/>
        <a:lstStyle/>
        <a:p>
          <a:endParaRPr lang="en-US"/>
        </a:p>
      </dgm:t>
    </dgm:pt>
    <dgm:pt modelId="{EA9D8309-99E1-4D61-BA8F-6C62C32E2649}" type="sibTrans" cxnId="{40C36D59-92FC-4C6D-979D-35D7CAA47EC0}">
      <dgm:prSet/>
      <dgm:spPr/>
      <dgm:t>
        <a:bodyPr/>
        <a:lstStyle/>
        <a:p>
          <a:endParaRPr lang="en-US"/>
        </a:p>
      </dgm:t>
    </dgm:pt>
    <dgm:pt modelId="{5525ABDF-6624-4C46-97FC-3532A35C7CA7}">
      <dgm:prSet/>
      <dgm:spPr/>
      <dgm:t>
        <a:bodyPr/>
        <a:lstStyle/>
        <a:p>
          <a:r>
            <a:rPr lang="en-US"/>
            <a:t>Spaces</a:t>
          </a:r>
        </a:p>
      </dgm:t>
    </dgm:pt>
    <dgm:pt modelId="{FEC61169-CA67-4A30-B7C2-1E13F50F58FB}" type="parTrans" cxnId="{B23497E4-2C94-40D3-BB9A-EEA00E71561A}">
      <dgm:prSet/>
      <dgm:spPr/>
      <dgm:t>
        <a:bodyPr/>
        <a:lstStyle/>
        <a:p>
          <a:endParaRPr lang="en-US"/>
        </a:p>
      </dgm:t>
    </dgm:pt>
    <dgm:pt modelId="{E261A8F7-53C8-4B50-A51A-816158B40212}" type="sibTrans" cxnId="{B23497E4-2C94-40D3-BB9A-EEA00E71561A}">
      <dgm:prSet/>
      <dgm:spPr/>
      <dgm:t>
        <a:bodyPr/>
        <a:lstStyle/>
        <a:p>
          <a:endParaRPr lang="en-US"/>
        </a:p>
      </dgm:t>
    </dgm:pt>
    <dgm:pt modelId="{E5D047D8-2169-46F1-8F2F-F71CCCFBDA3D}">
      <dgm:prSet/>
      <dgm:spPr/>
      <dgm:t>
        <a:bodyPr/>
        <a:lstStyle/>
        <a:p>
          <a:r>
            <a:rPr lang="en-US"/>
            <a:t>Academic Programs</a:t>
          </a:r>
        </a:p>
      </dgm:t>
    </dgm:pt>
    <dgm:pt modelId="{1DB166EE-B6DB-4F7B-BAAD-8147A02E2939}" type="parTrans" cxnId="{947D7C9D-B175-46BB-BE5C-E716782E9696}">
      <dgm:prSet/>
      <dgm:spPr/>
      <dgm:t>
        <a:bodyPr/>
        <a:lstStyle/>
        <a:p>
          <a:endParaRPr lang="en-US"/>
        </a:p>
      </dgm:t>
    </dgm:pt>
    <dgm:pt modelId="{B62138E1-E4B1-4B6C-BC66-C035E1F7322F}" type="sibTrans" cxnId="{947D7C9D-B175-46BB-BE5C-E716782E9696}">
      <dgm:prSet/>
      <dgm:spPr/>
      <dgm:t>
        <a:bodyPr/>
        <a:lstStyle/>
        <a:p>
          <a:endParaRPr lang="en-US"/>
        </a:p>
      </dgm:t>
    </dgm:pt>
    <dgm:pt modelId="{56291774-58D4-4537-B281-9F85C645CBB5}">
      <dgm:prSet/>
      <dgm:spPr/>
      <dgm:t>
        <a:bodyPr/>
        <a:lstStyle/>
        <a:p>
          <a:r>
            <a:rPr lang="en-US"/>
            <a:t>Indigenous Knowledge</a:t>
          </a:r>
        </a:p>
      </dgm:t>
    </dgm:pt>
    <dgm:pt modelId="{53F196AF-15EB-40E3-8403-8A0A06B8CC78}" type="parTrans" cxnId="{8D2126AA-1FED-48B3-B87C-29756E2484BB}">
      <dgm:prSet/>
      <dgm:spPr/>
      <dgm:t>
        <a:bodyPr/>
        <a:lstStyle/>
        <a:p>
          <a:endParaRPr lang="en-US"/>
        </a:p>
      </dgm:t>
    </dgm:pt>
    <dgm:pt modelId="{4D9F44A1-65AD-47A2-85BA-DC549D2DDBF1}" type="sibTrans" cxnId="{8D2126AA-1FED-48B3-B87C-29756E2484BB}">
      <dgm:prSet/>
      <dgm:spPr/>
      <dgm:t>
        <a:bodyPr/>
        <a:lstStyle/>
        <a:p>
          <a:endParaRPr lang="en-US"/>
        </a:p>
      </dgm:t>
    </dgm:pt>
    <dgm:pt modelId="{88F6ED26-3521-4C02-BC77-A9F26C668EE1}">
      <dgm:prSet/>
      <dgm:spPr/>
      <dgm:t>
        <a:bodyPr/>
        <a:lstStyle/>
        <a:p>
          <a:r>
            <a:rPr lang="en-US"/>
            <a:t>Faculty</a:t>
          </a:r>
        </a:p>
      </dgm:t>
    </dgm:pt>
    <dgm:pt modelId="{8C69F0DC-940A-4A9F-B3AC-E315C2E070D3}" type="parTrans" cxnId="{BD28C0EA-8293-4D02-96CD-F52C33547EA2}">
      <dgm:prSet/>
      <dgm:spPr/>
      <dgm:t>
        <a:bodyPr/>
        <a:lstStyle/>
        <a:p>
          <a:endParaRPr lang="en-US"/>
        </a:p>
      </dgm:t>
    </dgm:pt>
    <dgm:pt modelId="{A7155E7C-18D5-44DC-A1AD-EFB7892058BA}" type="sibTrans" cxnId="{BD28C0EA-8293-4D02-96CD-F52C33547EA2}">
      <dgm:prSet/>
      <dgm:spPr/>
      <dgm:t>
        <a:bodyPr/>
        <a:lstStyle/>
        <a:p>
          <a:endParaRPr lang="en-US"/>
        </a:p>
      </dgm:t>
    </dgm:pt>
    <dgm:pt modelId="{DDEDB274-40A6-4A07-A4FF-9639850DF235}">
      <dgm:prSet/>
      <dgm:spPr/>
      <dgm:t>
        <a:bodyPr/>
        <a:lstStyle/>
        <a:p>
          <a:r>
            <a:rPr lang="en-US"/>
            <a:t>Senior Adminstrators</a:t>
          </a:r>
        </a:p>
      </dgm:t>
    </dgm:pt>
    <dgm:pt modelId="{E1D6C68A-AEE4-40CF-92B0-357F44593402}" type="parTrans" cxnId="{A6E33567-B4CA-4100-908D-7E77E743249A}">
      <dgm:prSet/>
      <dgm:spPr/>
      <dgm:t>
        <a:bodyPr/>
        <a:lstStyle/>
        <a:p>
          <a:endParaRPr lang="en-US"/>
        </a:p>
      </dgm:t>
    </dgm:pt>
    <dgm:pt modelId="{ACCFF644-F8BF-4E3B-824D-5BBF6E25F22B}" type="sibTrans" cxnId="{A6E33567-B4CA-4100-908D-7E77E743249A}">
      <dgm:prSet/>
      <dgm:spPr/>
      <dgm:t>
        <a:bodyPr/>
        <a:lstStyle/>
        <a:p>
          <a:endParaRPr lang="en-US"/>
        </a:p>
      </dgm:t>
    </dgm:pt>
    <dgm:pt modelId="{0F5F780D-6F10-4230-AB91-453715CD104C}">
      <dgm:prSet/>
      <dgm:spPr/>
      <dgm:t>
        <a:bodyPr/>
        <a:lstStyle/>
        <a:p>
          <a:r>
            <a:rPr lang="en-US"/>
            <a:t>Committees</a:t>
          </a:r>
        </a:p>
      </dgm:t>
    </dgm:pt>
    <dgm:pt modelId="{4F60C868-2D11-4F8D-97CF-BF2801B46266}" type="parTrans" cxnId="{EFB715C7-66C4-4978-AD24-1318F1DCD996}">
      <dgm:prSet/>
      <dgm:spPr/>
      <dgm:t>
        <a:bodyPr/>
        <a:lstStyle/>
        <a:p>
          <a:endParaRPr lang="en-US"/>
        </a:p>
      </dgm:t>
    </dgm:pt>
    <dgm:pt modelId="{7E9F9912-ECCE-4705-9FE7-57FC5C116136}" type="sibTrans" cxnId="{EFB715C7-66C4-4978-AD24-1318F1DCD996}">
      <dgm:prSet/>
      <dgm:spPr/>
      <dgm:t>
        <a:bodyPr/>
        <a:lstStyle/>
        <a:p>
          <a:endParaRPr lang="en-US"/>
        </a:p>
      </dgm:t>
    </dgm:pt>
    <dgm:pt modelId="{C06FD018-AF27-4AD7-9C41-CF943DB708B5}">
      <dgm:prSet/>
      <dgm:spPr/>
      <dgm:t>
        <a:bodyPr/>
        <a:lstStyle/>
        <a:p>
          <a:r>
            <a:rPr lang="en-US"/>
            <a:t>Indigenization Plans</a:t>
          </a:r>
        </a:p>
      </dgm:t>
    </dgm:pt>
    <dgm:pt modelId="{6BCE7528-A35C-450C-959E-0FF98C783162}" type="parTrans" cxnId="{ECA7C930-7B9F-4BD1-A03C-2388C93DC37A}">
      <dgm:prSet/>
      <dgm:spPr/>
      <dgm:t>
        <a:bodyPr/>
        <a:lstStyle/>
        <a:p>
          <a:endParaRPr lang="en-US"/>
        </a:p>
      </dgm:t>
    </dgm:pt>
    <dgm:pt modelId="{F4A97A43-070E-4819-933D-FA3C5205A0C2}" type="sibTrans" cxnId="{ECA7C930-7B9F-4BD1-A03C-2388C93DC37A}">
      <dgm:prSet/>
      <dgm:spPr/>
      <dgm:t>
        <a:bodyPr/>
        <a:lstStyle/>
        <a:p>
          <a:endParaRPr lang="en-US"/>
        </a:p>
      </dgm:t>
    </dgm:pt>
    <dgm:pt modelId="{49B1EDC3-5F94-5C41-8D43-32BDEEBE4CDF}" type="pres">
      <dgm:prSet presAssocID="{7EDF53F6-FE6D-4FA4-84DE-4AAF0FED5330}" presName="diagram" presStyleCnt="0">
        <dgm:presLayoutVars>
          <dgm:dir/>
          <dgm:resizeHandles val="exact"/>
        </dgm:presLayoutVars>
      </dgm:prSet>
      <dgm:spPr/>
    </dgm:pt>
    <dgm:pt modelId="{2C333816-F757-5146-BC11-4024FE8C00F6}" type="pres">
      <dgm:prSet presAssocID="{A1B704AD-D8FE-435B-8417-945246E2255A}" presName="node" presStyleLbl="node1" presStyleIdx="0" presStyleCnt="9">
        <dgm:presLayoutVars>
          <dgm:bulletEnabled val="1"/>
        </dgm:presLayoutVars>
      </dgm:prSet>
      <dgm:spPr/>
    </dgm:pt>
    <dgm:pt modelId="{D76FC40D-8089-7E48-A719-CBCB051B9656}" type="pres">
      <dgm:prSet presAssocID="{6EED1FAA-E41D-4438-B367-02A2FF7E4818}" presName="sibTrans" presStyleCnt="0"/>
      <dgm:spPr/>
    </dgm:pt>
    <dgm:pt modelId="{D0699A4B-1BF4-144C-9DFB-5EF1896729E6}" type="pres">
      <dgm:prSet presAssocID="{B52C90A0-0C85-4210-91D2-687B4EA9183D}" presName="node" presStyleLbl="node1" presStyleIdx="1" presStyleCnt="9">
        <dgm:presLayoutVars>
          <dgm:bulletEnabled val="1"/>
        </dgm:presLayoutVars>
      </dgm:prSet>
      <dgm:spPr/>
    </dgm:pt>
    <dgm:pt modelId="{76FBC928-A230-6445-B701-55FF32AAC463}" type="pres">
      <dgm:prSet presAssocID="{EA9D8309-99E1-4D61-BA8F-6C62C32E2649}" presName="sibTrans" presStyleCnt="0"/>
      <dgm:spPr/>
    </dgm:pt>
    <dgm:pt modelId="{9A11AD6A-FE63-A442-92B1-5DCB7D8A0A6E}" type="pres">
      <dgm:prSet presAssocID="{5525ABDF-6624-4C46-97FC-3532A35C7CA7}" presName="node" presStyleLbl="node1" presStyleIdx="2" presStyleCnt="9">
        <dgm:presLayoutVars>
          <dgm:bulletEnabled val="1"/>
        </dgm:presLayoutVars>
      </dgm:prSet>
      <dgm:spPr/>
    </dgm:pt>
    <dgm:pt modelId="{FBE978C4-99DD-7A47-A57C-8C01607C3B3C}" type="pres">
      <dgm:prSet presAssocID="{E261A8F7-53C8-4B50-A51A-816158B40212}" presName="sibTrans" presStyleCnt="0"/>
      <dgm:spPr/>
    </dgm:pt>
    <dgm:pt modelId="{F81F352D-330B-A946-8A40-43FD86E497CE}" type="pres">
      <dgm:prSet presAssocID="{E5D047D8-2169-46F1-8F2F-F71CCCFBDA3D}" presName="node" presStyleLbl="node1" presStyleIdx="3" presStyleCnt="9">
        <dgm:presLayoutVars>
          <dgm:bulletEnabled val="1"/>
        </dgm:presLayoutVars>
      </dgm:prSet>
      <dgm:spPr/>
    </dgm:pt>
    <dgm:pt modelId="{FD18162F-E37B-6347-837F-55584689D729}" type="pres">
      <dgm:prSet presAssocID="{B62138E1-E4B1-4B6C-BC66-C035E1F7322F}" presName="sibTrans" presStyleCnt="0"/>
      <dgm:spPr/>
    </dgm:pt>
    <dgm:pt modelId="{8C7195D9-ED7A-DF4F-BE78-0E1768EE55BA}" type="pres">
      <dgm:prSet presAssocID="{56291774-58D4-4537-B281-9F85C645CBB5}" presName="node" presStyleLbl="node1" presStyleIdx="4" presStyleCnt="9">
        <dgm:presLayoutVars>
          <dgm:bulletEnabled val="1"/>
        </dgm:presLayoutVars>
      </dgm:prSet>
      <dgm:spPr/>
    </dgm:pt>
    <dgm:pt modelId="{EB56F7D7-9F7A-7C48-BC4C-CD3F281F252F}" type="pres">
      <dgm:prSet presAssocID="{4D9F44A1-65AD-47A2-85BA-DC549D2DDBF1}" presName="sibTrans" presStyleCnt="0"/>
      <dgm:spPr/>
    </dgm:pt>
    <dgm:pt modelId="{C3F4A329-5CDD-9A48-8030-FDAD6B79A298}" type="pres">
      <dgm:prSet presAssocID="{88F6ED26-3521-4C02-BC77-A9F26C668EE1}" presName="node" presStyleLbl="node1" presStyleIdx="5" presStyleCnt="9">
        <dgm:presLayoutVars>
          <dgm:bulletEnabled val="1"/>
        </dgm:presLayoutVars>
      </dgm:prSet>
      <dgm:spPr/>
    </dgm:pt>
    <dgm:pt modelId="{45D1B6E6-3CCC-1648-A9EA-28D3C466723B}" type="pres">
      <dgm:prSet presAssocID="{A7155E7C-18D5-44DC-A1AD-EFB7892058BA}" presName="sibTrans" presStyleCnt="0"/>
      <dgm:spPr/>
    </dgm:pt>
    <dgm:pt modelId="{8341AAEE-7D5B-4D41-A533-4E6099A809C6}" type="pres">
      <dgm:prSet presAssocID="{DDEDB274-40A6-4A07-A4FF-9639850DF235}" presName="node" presStyleLbl="node1" presStyleIdx="6" presStyleCnt="9">
        <dgm:presLayoutVars>
          <dgm:bulletEnabled val="1"/>
        </dgm:presLayoutVars>
      </dgm:prSet>
      <dgm:spPr/>
    </dgm:pt>
    <dgm:pt modelId="{0D1FCDC5-50CC-0144-82D8-0B16D5C8E872}" type="pres">
      <dgm:prSet presAssocID="{ACCFF644-F8BF-4E3B-824D-5BBF6E25F22B}" presName="sibTrans" presStyleCnt="0"/>
      <dgm:spPr/>
    </dgm:pt>
    <dgm:pt modelId="{BA49D27B-C2FB-D341-96E8-D721B1146407}" type="pres">
      <dgm:prSet presAssocID="{0F5F780D-6F10-4230-AB91-453715CD104C}" presName="node" presStyleLbl="node1" presStyleIdx="7" presStyleCnt="9">
        <dgm:presLayoutVars>
          <dgm:bulletEnabled val="1"/>
        </dgm:presLayoutVars>
      </dgm:prSet>
      <dgm:spPr/>
    </dgm:pt>
    <dgm:pt modelId="{00BE5D8D-C561-0846-B740-9610EE41FBEA}" type="pres">
      <dgm:prSet presAssocID="{7E9F9912-ECCE-4705-9FE7-57FC5C116136}" presName="sibTrans" presStyleCnt="0"/>
      <dgm:spPr/>
    </dgm:pt>
    <dgm:pt modelId="{DE4C0EEE-2B7E-0248-889B-15093F12590F}" type="pres">
      <dgm:prSet presAssocID="{C06FD018-AF27-4AD7-9C41-CF943DB708B5}" presName="node" presStyleLbl="node1" presStyleIdx="8" presStyleCnt="9">
        <dgm:presLayoutVars>
          <dgm:bulletEnabled val="1"/>
        </dgm:presLayoutVars>
      </dgm:prSet>
      <dgm:spPr/>
    </dgm:pt>
  </dgm:ptLst>
  <dgm:cxnLst>
    <dgm:cxn modelId="{761CC503-1FA8-48BC-A953-7887598F558F}" srcId="{7EDF53F6-FE6D-4FA4-84DE-4AAF0FED5330}" destId="{A1B704AD-D8FE-435B-8417-945246E2255A}" srcOrd="0" destOrd="0" parTransId="{4532430B-644E-474E-A0EA-661F8F431A13}" sibTransId="{6EED1FAA-E41D-4438-B367-02A2FF7E4818}"/>
    <dgm:cxn modelId="{666CF410-B1B3-784E-B859-C8E4F08A9E3B}" type="presOf" srcId="{C06FD018-AF27-4AD7-9C41-CF943DB708B5}" destId="{DE4C0EEE-2B7E-0248-889B-15093F12590F}" srcOrd="0" destOrd="0" presId="urn:microsoft.com/office/officeart/2005/8/layout/default"/>
    <dgm:cxn modelId="{095BF115-87DD-7E43-A272-177D81F62E8C}" type="presOf" srcId="{5525ABDF-6624-4C46-97FC-3532A35C7CA7}" destId="{9A11AD6A-FE63-A442-92B1-5DCB7D8A0A6E}" srcOrd="0" destOrd="0" presId="urn:microsoft.com/office/officeart/2005/8/layout/default"/>
    <dgm:cxn modelId="{ECA7C930-7B9F-4BD1-A03C-2388C93DC37A}" srcId="{7EDF53F6-FE6D-4FA4-84DE-4AAF0FED5330}" destId="{C06FD018-AF27-4AD7-9C41-CF943DB708B5}" srcOrd="8" destOrd="0" parTransId="{6BCE7528-A35C-450C-959E-0FF98C783162}" sibTransId="{F4A97A43-070E-4819-933D-FA3C5205A0C2}"/>
    <dgm:cxn modelId="{DE346231-CC7F-084C-A774-C59C3CFB2AD1}" type="presOf" srcId="{B52C90A0-0C85-4210-91D2-687B4EA9183D}" destId="{D0699A4B-1BF4-144C-9DFB-5EF1896729E6}" srcOrd="0" destOrd="0" presId="urn:microsoft.com/office/officeart/2005/8/layout/default"/>
    <dgm:cxn modelId="{A905CC36-D6E7-0A4A-9DB6-911B55B93B0B}" type="presOf" srcId="{E5D047D8-2169-46F1-8F2F-F71CCCFBDA3D}" destId="{F81F352D-330B-A946-8A40-43FD86E497CE}" srcOrd="0" destOrd="0" presId="urn:microsoft.com/office/officeart/2005/8/layout/default"/>
    <dgm:cxn modelId="{E0439E3B-E7CF-E848-9171-3227FE5CACB4}" type="presOf" srcId="{88F6ED26-3521-4C02-BC77-A9F26C668EE1}" destId="{C3F4A329-5CDD-9A48-8030-FDAD6B79A298}" srcOrd="0" destOrd="0" presId="urn:microsoft.com/office/officeart/2005/8/layout/default"/>
    <dgm:cxn modelId="{9302D263-7C3C-684F-A9C1-57ADF057F28D}" type="presOf" srcId="{56291774-58D4-4537-B281-9F85C645CBB5}" destId="{8C7195D9-ED7A-DF4F-BE78-0E1768EE55BA}" srcOrd="0" destOrd="0" presId="urn:microsoft.com/office/officeart/2005/8/layout/default"/>
    <dgm:cxn modelId="{A6E33567-B4CA-4100-908D-7E77E743249A}" srcId="{7EDF53F6-FE6D-4FA4-84DE-4AAF0FED5330}" destId="{DDEDB274-40A6-4A07-A4FF-9639850DF235}" srcOrd="6" destOrd="0" parTransId="{E1D6C68A-AEE4-40CF-92B0-357F44593402}" sibTransId="{ACCFF644-F8BF-4E3B-824D-5BBF6E25F22B}"/>
    <dgm:cxn modelId="{DBA94A6D-4112-D342-8066-2704E12C3476}" type="presOf" srcId="{0F5F780D-6F10-4230-AB91-453715CD104C}" destId="{BA49D27B-C2FB-D341-96E8-D721B1146407}" srcOrd="0" destOrd="0" presId="urn:microsoft.com/office/officeart/2005/8/layout/default"/>
    <dgm:cxn modelId="{40C36D59-92FC-4C6D-979D-35D7CAA47EC0}" srcId="{7EDF53F6-FE6D-4FA4-84DE-4AAF0FED5330}" destId="{B52C90A0-0C85-4210-91D2-687B4EA9183D}" srcOrd="1" destOrd="0" parTransId="{AACAC4DA-1207-4A4E-B811-E93CEAE94AED}" sibTransId="{EA9D8309-99E1-4D61-BA8F-6C62C32E2649}"/>
    <dgm:cxn modelId="{F367568C-D2BA-1545-8F8B-EF1E3E23952C}" type="presOf" srcId="{A1B704AD-D8FE-435B-8417-945246E2255A}" destId="{2C333816-F757-5146-BC11-4024FE8C00F6}" srcOrd="0" destOrd="0" presId="urn:microsoft.com/office/officeart/2005/8/layout/default"/>
    <dgm:cxn modelId="{13A78E9C-1C58-4C46-933F-6E8AA33F5ECE}" type="presOf" srcId="{7EDF53F6-FE6D-4FA4-84DE-4AAF0FED5330}" destId="{49B1EDC3-5F94-5C41-8D43-32BDEEBE4CDF}" srcOrd="0" destOrd="0" presId="urn:microsoft.com/office/officeart/2005/8/layout/default"/>
    <dgm:cxn modelId="{947D7C9D-B175-46BB-BE5C-E716782E9696}" srcId="{7EDF53F6-FE6D-4FA4-84DE-4AAF0FED5330}" destId="{E5D047D8-2169-46F1-8F2F-F71CCCFBDA3D}" srcOrd="3" destOrd="0" parTransId="{1DB166EE-B6DB-4F7B-BAAD-8147A02E2939}" sibTransId="{B62138E1-E4B1-4B6C-BC66-C035E1F7322F}"/>
    <dgm:cxn modelId="{8D2126AA-1FED-48B3-B87C-29756E2484BB}" srcId="{7EDF53F6-FE6D-4FA4-84DE-4AAF0FED5330}" destId="{56291774-58D4-4537-B281-9F85C645CBB5}" srcOrd="4" destOrd="0" parTransId="{53F196AF-15EB-40E3-8403-8A0A06B8CC78}" sibTransId="{4D9F44A1-65AD-47A2-85BA-DC549D2DDBF1}"/>
    <dgm:cxn modelId="{EFB715C7-66C4-4978-AD24-1318F1DCD996}" srcId="{7EDF53F6-FE6D-4FA4-84DE-4AAF0FED5330}" destId="{0F5F780D-6F10-4230-AB91-453715CD104C}" srcOrd="7" destOrd="0" parTransId="{4F60C868-2D11-4F8D-97CF-BF2801B46266}" sibTransId="{7E9F9912-ECCE-4705-9FE7-57FC5C116136}"/>
    <dgm:cxn modelId="{825265DB-F6D7-0048-9230-1B40174AAF9C}" type="presOf" srcId="{DDEDB274-40A6-4A07-A4FF-9639850DF235}" destId="{8341AAEE-7D5B-4D41-A533-4E6099A809C6}" srcOrd="0" destOrd="0" presId="urn:microsoft.com/office/officeart/2005/8/layout/default"/>
    <dgm:cxn modelId="{B23497E4-2C94-40D3-BB9A-EEA00E71561A}" srcId="{7EDF53F6-FE6D-4FA4-84DE-4AAF0FED5330}" destId="{5525ABDF-6624-4C46-97FC-3532A35C7CA7}" srcOrd="2" destOrd="0" parTransId="{FEC61169-CA67-4A30-B7C2-1E13F50F58FB}" sibTransId="{E261A8F7-53C8-4B50-A51A-816158B40212}"/>
    <dgm:cxn modelId="{BD28C0EA-8293-4D02-96CD-F52C33547EA2}" srcId="{7EDF53F6-FE6D-4FA4-84DE-4AAF0FED5330}" destId="{88F6ED26-3521-4C02-BC77-A9F26C668EE1}" srcOrd="5" destOrd="0" parTransId="{8C69F0DC-940A-4A9F-B3AC-E315C2E070D3}" sibTransId="{A7155E7C-18D5-44DC-A1AD-EFB7892058BA}"/>
    <dgm:cxn modelId="{097DFDBF-9653-1344-8516-E538602D4AE9}" type="presParOf" srcId="{49B1EDC3-5F94-5C41-8D43-32BDEEBE4CDF}" destId="{2C333816-F757-5146-BC11-4024FE8C00F6}" srcOrd="0" destOrd="0" presId="urn:microsoft.com/office/officeart/2005/8/layout/default"/>
    <dgm:cxn modelId="{986E7992-DB06-9241-990B-083F18BB3BE8}" type="presParOf" srcId="{49B1EDC3-5F94-5C41-8D43-32BDEEBE4CDF}" destId="{D76FC40D-8089-7E48-A719-CBCB051B9656}" srcOrd="1" destOrd="0" presId="urn:microsoft.com/office/officeart/2005/8/layout/default"/>
    <dgm:cxn modelId="{EDA37BE1-8336-9648-BCE3-92D55F4BFC7B}" type="presParOf" srcId="{49B1EDC3-5F94-5C41-8D43-32BDEEBE4CDF}" destId="{D0699A4B-1BF4-144C-9DFB-5EF1896729E6}" srcOrd="2" destOrd="0" presId="urn:microsoft.com/office/officeart/2005/8/layout/default"/>
    <dgm:cxn modelId="{44628FCF-F783-6F45-B6BF-8D2E79F34E18}" type="presParOf" srcId="{49B1EDC3-5F94-5C41-8D43-32BDEEBE4CDF}" destId="{76FBC928-A230-6445-B701-55FF32AAC463}" srcOrd="3" destOrd="0" presId="urn:microsoft.com/office/officeart/2005/8/layout/default"/>
    <dgm:cxn modelId="{08F1F656-5AF5-C444-9C5C-D2A2683FDD64}" type="presParOf" srcId="{49B1EDC3-5F94-5C41-8D43-32BDEEBE4CDF}" destId="{9A11AD6A-FE63-A442-92B1-5DCB7D8A0A6E}" srcOrd="4" destOrd="0" presId="urn:microsoft.com/office/officeart/2005/8/layout/default"/>
    <dgm:cxn modelId="{DF0064AD-03BC-194A-83E3-26FF0BDE4FCE}" type="presParOf" srcId="{49B1EDC3-5F94-5C41-8D43-32BDEEBE4CDF}" destId="{FBE978C4-99DD-7A47-A57C-8C01607C3B3C}" srcOrd="5" destOrd="0" presId="urn:microsoft.com/office/officeart/2005/8/layout/default"/>
    <dgm:cxn modelId="{3A4404B7-231F-A940-9208-DDB13D353CE7}" type="presParOf" srcId="{49B1EDC3-5F94-5C41-8D43-32BDEEBE4CDF}" destId="{F81F352D-330B-A946-8A40-43FD86E497CE}" srcOrd="6" destOrd="0" presId="urn:microsoft.com/office/officeart/2005/8/layout/default"/>
    <dgm:cxn modelId="{99A60140-6AF1-B74A-ABD5-D2B96BEEEB0F}" type="presParOf" srcId="{49B1EDC3-5F94-5C41-8D43-32BDEEBE4CDF}" destId="{FD18162F-E37B-6347-837F-55584689D729}" srcOrd="7" destOrd="0" presId="urn:microsoft.com/office/officeart/2005/8/layout/default"/>
    <dgm:cxn modelId="{1C23E2A1-1A8D-7A4E-895D-98C12E92B29A}" type="presParOf" srcId="{49B1EDC3-5F94-5C41-8D43-32BDEEBE4CDF}" destId="{8C7195D9-ED7A-DF4F-BE78-0E1768EE55BA}" srcOrd="8" destOrd="0" presId="urn:microsoft.com/office/officeart/2005/8/layout/default"/>
    <dgm:cxn modelId="{F1532C2D-3676-A740-8C25-BEDEE07F23A8}" type="presParOf" srcId="{49B1EDC3-5F94-5C41-8D43-32BDEEBE4CDF}" destId="{EB56F7D7-9F7A-7C48-BC4C-CD3F281F252F}" srcOrd="9" destOrd="0" presId="urn:microsoft.com/office/officeart/2005/8/layout/default"/>
    <dgm:cxn modelId="{22AC7E4D-F04C-B24A-B3D5-9BA71E60250F}" type="presParOf" srcId="{49B1EDC3-5F94-5C41-8D43-32BDEEBE4CDF}" destId="{C3F4A329-5CDD-9A48-8030-FDAD6B79A298}" srcOrd="10" destOrd="0" presId="urn:microsoft.com/office/officeart/2005/8/layout/default"/>
    <dgm:cxn modelId="{719AF11A-C538-B54F-AA1F-10E4384F1A7B}" type="presParOf" srcId="{49B1EDC3-5F94-5C41-8D43-32BDEEBE4CDF}" destId="{45D1B6E6-3CCC-1648-A9EA-28D3C466723B}" srcOrd="11" destOrd="0" presId="urn:microsoft.com/office/officeart/2005/8/layout/default"/>
    <dgm:cxn modelId="{B46CA00F-3BAB-E448-892C-8A4BFA8A70E9}" type="presParOf" srcId="{49B1EDC3-5F94-5C41-8D43-32BDEEBE4CDF}" destId="{8341AAEE-7D5B-4D41-A533-4E6099A809C6}" srcOrd="12" destOrd="0" presId="urn:microsoft.com/office/officeart/2005/8/layout/default"/>
    <dgm:cxn modelId="{3BCE91E1-03D6-5D40-8D38-65D474098707}" type="presParOf" srcId="{49B1EDC3-5F94-5C41-8D43-32BDEEBE4CDF}" destId="{0D1FCDC5-50CC-0144-82D8-0B16D5C8E872}" srcOrd="13" destOrd="0" presId="urn:microsoft.com/office/officeart/2005/8/layout/default"/>
    <dgm:cxn modelId="{0BCDBE84-BBCC-7841-9703-3D03FE7C6FB7}" type="presParOf" srcId="{49B1EDC3-5F94-5C41-8D43-32BDEEBE4CDF}" destId="{BA49D27B-C2FB-D341-96E8-D721B1146407}" srcOrd="14" destOrd="0" presId="urn:microsoft.com/office/officeart/2005/8/layout/default"/>
    <dgm:cxn modelId="{E2D972D4-BF9E-B14A-B46D-6DAC947581CB}" type="presParOf" srcId="{49B1EDC3-5F94-5C41-8D43-32BDEEBE4CDF}" destId="{00BE5D8D-C561-0846-B740-9610EE41FBEA}" srcOrd="15" destOrd="0" presId="urn:microsoft.com/office/officeart/2005/8/layout/default"/>
    <dgm:cxn modelId="{32AFDC66-6E58-5C44-9374-8E139599FE9E}" type="presParOf" srcId="{49B1EDC3-5F94-5C41-8D43-32BDEEBE4CDF}" destId="{DE4C0EEE-2B7E-0248-889B-15093F12590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702A8D-B597-43AD-A0B9-935AD9C75476}"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5A316A29-B746-43D3-83E3-2FE77077DC83}">
      <dgm:prSet/>
      <dgm:spPr/>
      <dgm:t>
        <a:bodyPr/>
        <a:lstStyle/>
        <a:p>
          <a:r>
            <a:rPr lang="en-US"/>
            <a:t>TRC Calls to Action</a:t>
          </a:r>
        </a:p>
      </dgm:t>
    </dgm:pt>
    <dgm:pt modelId="{1C168773-D589-4DBA-BDD7-75B64606E7D5}" type="parTrans" cxnId="{8C14749F-40C0-460F-BA85-FD5D36CFAE64}">
      <dgm:prSet/>
      <dgm:spPr/>
      <dgm:t>
        <a:bodyPr/>
        <a:lstStyle/>
        <a:p>
          <a:endParaRPr lang="en-US"/>
        </a:p>
      </dgm:t>
    </dgm:pt>
    <dgm:pt modelId="{2F803765-FD2D-4302-928B-C86F2A5A84BD}" type="sibTrans" cxnId="{8C14749F-40C0-460F-BA85-FD5D36CFAE64}">
      <dgm:prSet/>
      <dgm:spPr/>
      <dgm:t>
        <a:bodyPr/>
        <a:lstStyle/>
        <a:p>
          <a:endParaRPr lang="en-US"/>
        </a:p>
      </dgm:t>
    </dgm:pt>
    <dgm:pt modelId="{418F7206-CCA4-4AAA-9D0B-DABA669A57A2}">
      <dgm:prSet/>
      <dgm:spPr/>
      <dgm:t>
        <a:bodyPr/>
        <a:lstStyle/>
        <a:p>
          <a:r>
            <a:rPr lang="en-US"/>
            <a:t>University Canada Principles of Indigenous Education</a:t>
          </a:r>
        </a:p>
      </dgm:t>
    </dgm:pt>
    <dgm:pt modelId="{83012810-F12A-4E35-9B07-7761279C183A}" type="parTrans" cxnId="{C5CF5595-C378-4710-9EF2-18A2FE83B4AC}">
      <dgm:prSet/>
      <dgm:spPr/>
      <dgm:t>
        <a:bodyPr/>
        <a:lstStyle/>
        <a:p>
          <a:endParaRPr lang="en-US"/>
        </a:p>
      </dgm:t>
    </dgm:pt>
    <dgm:pt modelId="{4F4B9FAB-DDD0-41FB-BEF0-62FD45C1B571}" type="sibTrans" cxnId="{C5CF5595-C378-4710-9EF2-18A2FE83B4AC}">
      <dgm:prSet/>
      <dgm:spPr/>
      <dgm:t>
        <a:bodyPr/>
        <a:lstStyle/>
        <a:p>
          <a:endParaRPr lang="en-US"/>
        </a:p>
      </dgm:t>
    </dgm:pt>
    <dgm:pt modelId="{E8824E88-2A2D-4997-85E1-6EAFC2BC2D9B}">
      <dgm:prSet/>
      <dgm:spPr/>
      <dgm:t>
        <a:bodyPr/>
        <a:lstStyle/>
        <a:p>
          <a:r>
            <a:rPr lang="en-US" dirty="0"/>
            <a:t>CAUT Policy Statement</a:t>
          </a:r>
        </a:p>
      </dgm:t>
    </dgm:pt>
    <dgm:pt modelId="{BA9FC29B-D82C-4F62-BAAD-7718C27E7DD6}" type="parTrans" cxnId="{19158BA2-8BF9-4E44-8363-DCFDD11350FC}">
      <dgm:prSet/>
      <dgm:spPr/>
      <dgm:t>
        <a:bodyPr/>
        <a:lstStyle/>
        <a:p>
          <a:endParaRPr lang="en-US"/>
        </a:p>
      </dgm:t>
    </dgm:pt>
    <dgm:pt modelId="{ED28B630-6CB8-4EC9-A0C1-111DEE6D83AD}" type="sibTrans" cxnId="{19158BA2-8BF9-4E44-8363-DCFDD11350FC}">
      <dgm:prSet/>
      <dgm:spPr/>
      <dgm:t>
        <a:bodyPr/>
        <a:lstStyle/>
        <a:p>
          <a:endParaRPr lang="en-US"/>
        </a:p>
      </dgm:t>
    </dgm:pt>
    <dgm:pt modelId="{D54BA243-F9AD-491D-881D-BEF1CD21677F}">
      <dgm:prSet/>
      <dgm:spPr/>
      <dgm:t>
        <a:bodyPr/>
        <a:lstStyle/>
        <a:p>
          <a:r>
            <a:rPr lang="en-US" dirty="0"/>
            <a:t>SSHRC Indigenous Research</a:t>
          </a:r>
        </a:p>
      </dgm:t>
    </dgm:pt>
    <dgm:pt modelId="{D6BDF7E4-D7ED-4B88-9D70-F505BCE783E9}" type="parTrans" cxnId="{A8F2564C-8E7F-49EE-9BF8-E73BE65ECDD4}">
      <dgm:prSet/>
      <dgm:spPr/>
      <dgm:t>
        <a:bodyPr/>
        <a:lstStyle/>
        <a:p>
          <a:endParaRPr lang="en-US"/>
        </a:p>
      </dgm:t>
    </dgm:pt>
    <dgm:pt modelId="{D2B31C54-B64D-477F-95FD-7C9D61253D31}" type="sibTrans" cxnId="{A8F2564C-8E7F-49EE-9BF8-E73BE65ECDD4}">
      <dgm:prSet/>
      <dgm:spPr/>
      <dgm:t>
        <a:bodyPr/>
        <a:lstStyle/>
        <a:p>
          <a:endParaRPr lang="en-US"/>
        </a:p>
      </dgm:t>
    </dgm:pt>
    <dgm:pt modelId="{6A2AEE92-5018-47AA-AA92-5DE3F12AF22F}">
      <dgm:prSet/>
      <dgm:spPr/>
      <dgm:t>
        <a:bodyPr/>
        <a:lstStyle/>
        <a:p>
          <a:r>
            <a:rPr lang="en-US"/>
            <a:t>Individual University Plans</a:t>
          </a:r>
        </a:p>
      </dgm:t>
    </dgm:pt>
    <dgm:pt modelId="{9E166B76-4690-417F-92E5-F4ADDB7B147D}" type="parTrans" cxnId="{69AC9772-4CE4-41C4-A008-C319EF0BAD62}">
      <dgm:prSet/>
      <dgm:spPr/>
      <dgm:t>
        <a:bodyPr/>
        <a:lstStyle/>
        <a:p>
          <a:endParaRPr lang="en-US"/>
        </a:p>
      </dgm:t>
    </dgm:pt>
    <dgm:pt modelId="{F4B1B154-F5A5-4E99-A7DA-BA5F105C141A}" type="sibTrans" cxnId="{69AC9772-4CE4-41C4-A008-C319EF0BAD62}">
      <dgm:prSet/>
      <dgm:spPr/>
      <dgm:t>
        <a:bodyPr/>
        <a:lstStyle/>
        <a:p>
          <a:endParaRPr lang="en-US"/>
        </a:p>
      </dgm:t>
    </dgm:pt>
    <dgm:pt modelId="{44F16FDC-D749-7241-A26B-02C8E8D1DCD3}">
      <dgm:prSet/>
      <dgm:spPr/>
      <dgm:t>
        <a:bodyPr/>
        <a:lstStyle/>
        <a:p>
          <a:r>
            <a:rPr lang="en-US" dirty="0"/>
            <a:t>CAUT Bargaining Advisory</a:t>
          </a:r>
        </a:p>
      </dgm:t>
    </dgm:pt>
    <dgm:pt modelId="{7C516945-AE7B-C647-BD57-F4F84C19C157}" type="parTrans" cxnId="{2FA9AD61-B9BF-7F4E-B9C2-5763F008ECEB}">
      <dgm:prSet/>
      <dgm:spPr/>
      <dgm:t>
        <a:bodyPr/>
        <a:lstStyle/>
        <a:p>
          <a:endParaRPr lang="en-US"/>
        </a:p>
      </dgm:t>
    </dgm:pt>
    <dgm:pt modelId="{DB9D66D9-F7A4-AD4A-9124-8B0A2F379F51}" type="sibTrans" cxnId="{2FA9AD61-B9BF-7F4E-B9C2-5763F008ECEB}">
      <dgm:prSet/>
      <dgm:spPr/>
      <dgm:t>
        <a:bodyPr/>
        <a:lstStyle/>
        <a:p>
          <a:endParaRPr lang="en-US"/>
        </a:p>
      </dgm:t>
    </dgm:pt>
    <dgm:pt modelId="{B1E4B201-641B-5C40-B248-78CADC6902FA}" type="pres">
      <dgm:prSet presAssocID="{43702A8D-B597-43AD-A0B9-935AD9C75476}" presName="linear" presStyleCnt="0">
        <dgm:presLayoutVars>
          <dgm:animLvl val="lvl"/>
          <dgm:resizeHandles val="exact"/>
        </dgm:presLayoutVars>
      </dgm:prSet>
      <dgm:spPr/>
    </dgm:pt>
    <dgm:pt modelId="{2F523F11-8F74-C44C-908C-A2223E73B5D1}" type="pres">
      <dgm:prSet presAssocID="{5A316A29-B746-43D3-83E3-2FE77077DC83}" presName="parentText" presStyleLbl="node1" presStyleIdx="0" presStyleCnt="6">
        <dgm:presLayoutVars>
          <dgm:chMax val="0"/>
          <dgm:bulletEnabled val="1"/>
        </dgm:presLayoutVars>
      </dgm:prSet>
      <dgm:spPr/>
    </dgm:pt>
    <dgm:pt modelId="{84F6C47A-5A24-E242-8ECC-AF5040DE77E8}" type="pres">
      <dgm:prSet presAssocID="{2F803765-FD2D-4302-928B-C86F2A5A84BD}" presName="spacer" presStyleCnt="0"/>
      <dgm:spPr/>
    </dgm:pt>
    <dgm:pt modelId="{876EBD48-E8C0-7848-A7E9-F201834695BB}" type="pres">
      <dgm:prSet presAssocID="{418F7206-CCA4-4AAA-9D0B-DABA669A57A2}" presName="parentText" presStyleLbl="node1" presStyleIdx="1" presStyleCnt="6">
        <dgm:presLayoutVars>
          <dgm:chMax val="0"/>
          <dgm:bulletEnabled val="1"/>
        </dgm:presLayoutVars>
      </dgm:prSet>
      <dgm:spPr/>
    </dgm:pt>
    <dgm:pt modelId="{C5897F1D-C617-CE48-B533-3EE05E0699BE}" type="pres">
      <dgm:prSet presAssocID="{4F4B9FAB-DDD0-41FB-BEF0-62FD45C1B571}" presName="spacer" presStyleCnt="0"/>
      <dgm:spPr/>
    </dgm:pt>
    <dgm:pt modelId="{C4E8204C-6FB9-3F45-B5E1-0E9B91B73F66}" type="pres">
      <dgm:prSet presAssocID="{E8824E88-2A2D-4997-85E1-6EAFC2BC2D9B}" presName="parentText" presStyleLbl="node1" presStyleIdx="2" presStyleCnt="6">
        <dgm:presLayoutVars>
          <dgm:chMax val="0"/>
          <dgm:bulletEnabled val="1"/>
        </dgm:presLayoutVars>
      </dgm:prSet>
      <dgm:spPr/>
    </dgm:pt>
    <dgm:pt modelId="{182E49DA-E6AD-4843-9415-B461CA96B194}" type="pres">
      <dgm:prSet presAssocID="{ED28B630-6CB8-4EC9-A0C1-111DEE6D83AD}" presName="spacer" presStyleCnt="0"/>
      <dgm:spPr/>
    </dgm:pt>
    <dgm:pt modelId="{308B3513-90B6-B846-8248-3FE378FD4EBA}" type="pres">
      <dgm:prSet presAssocID="{44F16FDC-D749-7241-A26B-02C8E8D1DCD3}" presName="parentText" presStyleLbl="node1" presStyleIdx="3" presStyleCnt="6">
        <dgm:presLayoutVars>
          <dgm:chMax val="0"/>
          <dgm:bulletEnabled val="1"/>
        </dgm:presLayoutVars>
      </dgm:prSet>
      <dgm:spPr/>
    </dgm:pt>
    <dgm:pt modelId="{D8614163-9B61-E44F-B820-6335164E0A97}" type="pres">
      <dgm:prSet presAssocID="{DB9D66D9-F7A4-AD4A-9124-8B0A2F379F51}" presName="spacer" presStyleCnt="0"/>
      <dgm:spPr/>
    </dgm:pt>
    <dgm:pt modelId="{31C80354-A3DB-C84C-BB92-18485FD5F0E7}" type="pres">
      <dgm:prSet presAssocID="{D54BA243-F9AD-491D-881D-BEF1CD21677F}" presName="parentText" presStyleLbl="node1" presStyleIdx="4" presStyleCnt="6">
        <dgm:presLayoutVars>
          <dgm:chMax val="0"/>
          <dgm:bulletEnabled val="1"/>
        </dgm:presLayoutVars>
      </dgm:prSet>
      <dgm:spPr/>
    </dgm:pt>
    <dgm:pt modelId="{29E5D2E1-315D-7D48-9D40-9D5645C0D039}" type="pres">
      <dgm:prSet presAssocID="{D2B31C54-B64D-477F-95FD-7C9D61253D31}" presName="spacer" presStyleCnt="0"/>
      <dgm:spPr/>
    </dgm:pt>
    <dgm:pt modelId="{F69CE1D4-EE89-E94C-9BC2-526FA1BFEFE4}" type="pres">
      <dgm:prSet presAssocID="{6A2AEE92-5018-47AA-AA92-5DE3F12AF22F}" presName="parentText" presStyleLbl="node1" presStyleIdx="5" presStyleCnt="6">
        <dgm:presLayoutVars>
          <dgm:chMax val="0"/>
          <dgm:bulletEnabled val="1"/>
        </dgm:presLayoutVars>
      </dgm:prSet>
      <dgm:spPr/>
    </dgm:pt>
  </dgm:ptLst>
  <dgm:cxnLst>
    <dgm:cxn modelId="{0DF4833E-5C6C-3949-BA0C-C2664FA3828A}" type="presOf" srcId="{5A316A29-B746-43D3-83E3-2FE77077DC83}" destId="{2F523F11-8F74-C44C-908C-A2223E73B5D1}" srcOrd="0" destOrd="0" presId="urn:microsoft.com/office/officeart/2005/8/layout/vList2"/>
    <dgm:cxn modelId="{2FA9AD61-B9BF-7F4E-B9C2-5763F008ECEB}" srcId="{43702A8D-B597-43AD-A0B9-935AD9C75476}" destId="{44F16FDC-D749-7241-A26B-02C8E8D1DCD3}" srcOrd="3" destOrd="0" parTransId="{7C516945-AE7B-C647-BD57-F4F84C19C157}" sibTransId="{DB9D66D9-F7A4-AD4A-9124-8B0A2F379F51}"/>
    <dgm:cxn modelId="{DA55E168-BA3D-3540-8260-A26E9CFEA135}" type="presOf" srcId="{D54BA243-F9AD-491D-881D-BEF1CD21677F}" destId="{31C80354-A3DB-C84C-BB92-18485FD5F0E7}" srcOrd="0" destOrd="0" presId="urn:microsoft.com/office/officeart/2005/8/layout/vList2"/>
    <dgm:cxn modelId="{A8F2564C-8E7F-49EE-9BF8-E73BE65ECDD4}" srcId="{43702A8D-B597-43AD-A0B9-935AD9C75476}" destId="{D54BA243-F9AD-491D-881D-BEF1CD21677F}" srcOrd="4" destOrd="0" parTransId="{D6BDF7E4-D7ED-4B88-9D70-F505BCE783E9}" sibTransId="{D2B31C54-B64D-477F-95FD-7C9D61253D31}"/>
    <dgm:cxn modelId="{69AC9772-4CE4-41C4-A008-C319EF0BAD62}" srcId="{43702A8D-B597-43AD-A0B9-935AD9C75476}" destId="{6A2AEE92-5018-47AA-AA92-5DE3F12AF22F}" srcOrd="5" destOrd="0" parTransId="{9E166B76-4690-417F-92E5-F4ADDB7B147D}" sibTransId="{F4B1B154-F5A5-4E99-A7DA-BA5F105C141A}"/>
    <dgm:cxn modelId="{C5CF5595-C378-4710-9EF2-18A2FE83B4AC}" srcId="{43702A8D-B597-43AD-A0B9-935AD9C75476}" destId="{418F7206-CCA4-4AAA-9D0B-DABA669A57A2}" srcOrd="1" destOrd="0" parTransId="{83012810-F12A-4E35-9B07-7761279C183A}" sibTransId="{4F4B9FAB-DDD0-41FB-BEF0-62FD45C1B571}"/>
    <dgm:cxn modelId="{8C14749F-40C0-460F-BA85-FD5D36CFAE64}" srcId="{43702A8D-B597-43AD-A0B9-935AD9C75476}" destId="{5A316A29-B746-43D3-83E3-2FE77077DC83}" srcOrd="0" destOrd="0" parTransId="{1C168773-D589-4DBA-BDD7-75B64606E7D5}" sibTransId="{2F803765-FD2D-4302-928B-C86F2A5A84BD}"/>
    <dgm:cxn modelId="{19158BA2-8BF9-4E44-8363-DCFDD11350FC}" srcId="{43702A8D-B597-43AD-A0B9-935AD9C75476}" destId="{E8824E88-2A2D-4997-85E1-6EAFC2BC2D9B}" srcOrd="2" destOrd="0" parTransId="{BA9FC29B-D82C-4F62-BAAD-7718C27E7DD6}" sibTransId="{ED28B630-6CB8-4EC9-A0C1-111DEE6D83AD}"/>
    <dgm:cxn modelId="{1995A6B2-A4A6-8941-ABB8-6AAC8CEE1168}" type="presOf" srcId="{44F16FDC-D749-7241-A26B-02C8E8D1DCD3}" destId="{308B3513-90B6-B846-8248-3FE378FD4EBA}" srcOrd="0" destOrd="0" presId="urn:microsoft.com/office/officeart/2005/8/layout/vList2"/>
    <dgm:cxn modelId="{92114EB9-6AB5-544E-9E6C-EF111B24FABA}" type="presOf" srcId="{418F7206-CCA4-4AAA-9D0B-DABA669A57A2}" destId="{876EBD48-E8C0-7848-A7E9-F201834695BB}" srcOrd="0" destOrd="0" presId="urn:microsoft.com/office/officeart/2005/8/layout/vList2"/>
    <dgm:cxn modelId="{37E460BE-3C8B-EF40-9D86-C3B4EEFC9DBA}" type="presOf" srcId="{E8824E88-2A2D-4997-85E1-6EAFC2BC2D9B}" destId="{C4E8204C-6FB9-3F45-B5E1-0E9B91B73F66}" srcOrd="0" destOrd="0" presId="urn:microsoft.com/office/officeart/2005/8/layout/vList2"/>
    <dgm:cxn modelId="{34ABEFF2-0057-7D46-9D69-76FEA0036F3F}" type="presOf" srcId="{43702A8D-B597-43AD-A0B9-935AD9C75476}" destId="{B1E4B201-641B-5C40-B248-78CADC6902FA}" srcOrd="0" destOrd="0" presId="urn:microsoft.com/office/officeart/2005/8/layout/vList2"/>
    <dgm:cxn modelId="{959AE3F8-34B3-554F-9B6F-F671DC3C51DD}" type="presOf" srcId="{6A2AEE92-5018-47AA-AA92-5DE3F12AF22F}" destId="{F69CE1D4-EE89-E94C-9BC2-526FA1BFEFE4}" srcOrd="0" destOrd="0" presId="urn:microsoft.com/office/officeart/2005/8/layout/vList2"/>
    <dgm:cxn modelId="{F492E00B-D325-9747-87FD-4C7FCB09B89F}" type="presParOf" srcId="{B1E4B201-641B-5C40-B248-78CADC6902FA}" destId="{2F523F11-8F74-C44C-908C-A2223E73B5D1}" srcOrd="0" destOrd="0" presId="urn:microsoft.com/office/officeart/2005/8/layout/vList2"/>
    <dgm:cxn modelId="{9C0ABBCC-4589-614C-9271-48F0EC9E2191}" type="presParOf" srcId="{B1E4B201-641B-5C40-B248-78CADC6902FA}" destId="{84F6C47A-5A24-E242-8ECC-AF5040DE77E8}" srcOrd="1" destOrd="0" presId="urn:microsoft.com/office/officeart/2005/8/layout/vList2"/>
    <dgm:cxn modelId="{5A942BFF-3079-D04E-ADD5-5732064AF8B3}" type="presParOf" srcId="{B1E4B201-641B-5C40-B248-78CADC6902FA}" destId="{876EBD48-E8C0-7848-A7E9-F201834695BB}" srcOrd="2" destOrd="0" presId="urn:microsoft.com/office/officeart/2005/8/layout/vList2"/>
    <dgm:cxn modelId="{41E4721E-642D-6146-8693-FE4F8ADE1BBE}" type="presParOf" srcId="{B1E4B201-641B-5C40-B248-78CADC6902FA}" destId="{C5897F1D-C617-CE48-B533-3EE05E0699BE}" srcOrd="3" destOrd="0" presId="urn:microsoft.com/office/officeart/2005/8/layout/vList2"/>
    <dgm:cxn modelId="{41ED5058-00E3-9C4C-8361-8F396701A86D}" type="presParOf" srcId="{B1E4B201-641B-5C40-B248-78CADC6902FA}" destId="{C4E8204C-6FB9-3F45-B5E1-0E9B91B73F66}" srcOrd="4" destOrd="0" presId="urn:microsoft.com/office/officeart/2005/8/layout/vList2"/>
    <dgm:cxn modelId="{675475ED-EE2A-0446-82C4-F54A268F4F6C}" type="presParOf" srcId="{B1E4B201-641B-5C40-B248-78CADC6902FA}" destId="{182E49DA-E6AD-4843-9415-B461CA96B194}" srcOrd="5" destOrd="0" presId="urn:microsoft.com/office/officeart/2005/8/layout/vList2"/>
    <dgm:cxn modelId="{6F3A9510-15E2-8D47-B063-B0B982BAC495}" type="presParOf" srcId="{B1E4B201-641B-5C40-B248-78CADC6902FA}" destId="{308B3513-90B6-B846-8248-3FE378FD4EBA}" srcOrd="6" destOrd="0" presId="urn:microsoft.com/office/officeart/2005/8/layout/vList2"/>
    <dgm:cxn modelId="{ED401EE5-8D47-BA46-ABC2-5A7AA5ACBCA8}" type="presParOf" srcId="{B1E4B201-641B-5C40-B248-78CADC6902FA}" destId="{D8614163-9B61-E44F-B820-6335164E0A97}" srcOrd="7" destOrd="0" presId="urn:microsoft.com/office/officeart/2005/8/layout/vList2"/>
    <dgm:cxn modelId="{3A7D5AA5-57EE-5741-AA9F-6635E0878EAE}" type="presParOf" srcId="{B1E4B201-641B-5C40-B248-78CADC6902FA}" destId="{31C80354-A3DB-C84C-BB92-18485FD5F0E7}" srcOrd="8" destOrd="0" presId="urn:microsoft.com/office/officeart/2005/8/layout/vList2"/>
    <dgm:cxn modelId="{CF58ED6D-C1A2-F44E-B05F-BDD245F470D1}" type="presParOf" srcId="{B1E4B201-641B-5C40-B248-78CADC6902FA}" destId="{29E5D2E1-315D-7D48-9D40-9D5645C0D039}" srcOrd="9" destOrd="0" presId="urn:microsoft.com/office/officeart/2005/8/layout/vList2"/>
    <dgm:cxn modelId="{3A5EF185-11F9-DA41-97A7-3D418C5B7450}" type="presParOf" srcId="{B1E4B201-641B-5C40-B248-78CADC6902FA}" destId="{F69CE1D4-EE89-E94C-9BC2-526FA1BFEFE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4EF402-8971-481B-832B-AADC6149B4A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271C19F-7E28-4EDC-B427-39BB308C0BE7}">
      <dgm:prSet/>
      <dgm:spPr/>
      <dgm:t>
        <a:bodyPr/>
        <a:lstStyle/>
        <a:p>
          <a:r>
            <a:rPr lang="en-CA"/>
            <a:t>entails a recognition of historic wrongs committed against First Nations, Inuit, and Métis communities in Canada, and</a:t>
          </a:r>
          <a:endParaRPr lang="en-US"/>
        </a:p>
      </dgm:t>
    </dgm:pt>
    <dgm:pt modelId="{60E4F367-BFC2-4934-88EA-D5600CD73D2B}" type="parTrans" cxnId="{FD1E52B0-863F-4E39-96AD-C495DB198A27}">
      <dgm:prSet/>
      <dgm:spPr/>
      <dgm:t>
        <a:bodyPr/>
        <a:lstStyle/>
        <a:p>
          <a:endParaRPr lang="en-US"/>
        </a:p>
      </dgm:t>
    </dgm:pt>
    <dgm:pt modelId="{7DD4A014-17EB-4864-966F-988302350B06}" type="sibTrans" cxnId="{FD1E52B0-863F-4E39-96AD-C495DB198A27}">
      <dgm:prSet/>
      <dgm:spPr/>
      <dgm:t>
        <a:bodyPr/>
        <a:lstStyle/>
        <a:p>
          <a:endParaRPr lang="en-US"/>
        </a:p>
      </dgm:t>
    </dgm:pt>
    <dgm:pt modelId="{9210410F-AA7D-4FCB-B31E-493CC33E275E}">
      <dgm:prSet/>
      <dgm:spPr/>
      <dgm:t>
        <a:bodyPr/>
        <a:lstStyle/>
        <a:p>
          <a:r>
            <a:rPr lang="en-CA"/>
            <a:t>a commitment to undertake </a:t>
          </a:r>
          <a:r>
            <a:rPr lang="en-CA" b="1"/>
            <a:t>proactive</a:t>
          </a:r>
          <a:r>
            <a:rPr lang="en-CA"/>
            <a:t> measures aimed at restoring, renewing, and re­generating Indigenous practices, languages, and knowledge</a:t>
          </a:r>
          <a:endParaRPr lang="en-US"/>
        </a:p>
      </dgm:t>
    </dgm:pt>
    <dgm:pt modelId="{17834722-E963-44BE-AC29-04EE55926BCD}" type="parTrans" cxnId="{5138D1B6-26B7-4902-87F6-E793DB30D07B}">
      <dgm:prSet/>
      <dgm:spPr/>
      <dgm:t>
        <a:bodyPr/>
        <a:lstStyle/>
        <a:p>
          <a:endParaRPr lang="en-US"/>
        </a:p>
      </dgm:t>
    </dgm:pt>
    <dgm:pt modelId="{329BDDD8-D7FC-4E6E-A644-A8BCC52DC531}" type="sibTrans" cxnId="{5138D1B6-26B7-4902-87F6-E793DB30D07B}">
      <dgm:prSet/>
      <dgm:spPr/>
      <dgm:t>
        <a:bodyPr/>
        <a:lstStyle/>
        <a:p>
          <a:endParaRPr lang="en-US"/>
        </a:p>
      </dgm:t>
    </dgm:pt>
    <dgm:pt modelId="{421794BA-AFDC-044C-9C6B-4E034B503F9C}" type="pres">
      <dgm:prSet presAssocID="{8C4EF402-8971-481B-832B-AADC6149B4AC}" presName="linear" presStyleCnt="0">
        <dgm:presLayoutVars>
          <dgm:animLvl val="lvl"/>
          <dgm:resizeHandles val="exact"/>
        </dgm:presLayoutVars>
      </dgm:prSet>
      <dgm:spPr/>
    </dgm:pt>
    <dgm:pt modelId="{09779207-834A-D144-9F1B-D7F4FD968107}" type="pres">
      <dgm:prSet presAssocID="{C271C19F-7E28-4EDC-B427-39BB308C0BE7}" presName="parentText" presStyleLbl="node1" presStyleIdx="0" presStyleCnt="2">
        <dgm:presLayoutVars>
          <dgm:chMax val="0"/>
          <dgm:bulletEnabled val="1"/>
        </dgm:presLayoutVars>
      </dgm:prSet>
      <dgm:spPr/>
    </dgm:pt>
    <dgm:pt modelId="{9FCBC74E-DC0C-224D-A6F2-858E632D3533}" type="pres">
      <dgm:prSet presAssocID="{7DD4A014-17EB-4864-966F-988302350B06}" presName="spacer" presStyleCnt="0"/>
      <dgm:spPr/>
    </dgm:pt>
    <dgm:pt modelId="{D9124AC2-737D-A945-8B40-1033D1ABEC4E}" type="pres">
      <dgm:prSet presAssocID="{9210410F-AA7D-4FCB-B31E-493CC33E275E}" presName="parentText" presStyleLbl="node1" presStyleIdx="1" presStyleCnt="2">
        <dgm:presLayoutVars>
          <dgm:chMax val="0"/>
          <dgm:bulletEnabled val="1"/>
        </dgm:presLayoutVars>
      </dgm:prSet>
      <dgm:spPr/>
    </dgm:pt>
  </dgm:ptLst>
  <dgm:cxnLst>
    <dgm:cxn modelId="{2E7C365E-FB9B-C041-96DE-D7ED8580F955}" type="presOf" srcId="{9210410F-AA7D-4FCB-B31E-493CC33E275E}" destId="{D9124AC2-737D-A945-8B40-1033D1ABEC4E}" srcOrd="0" destOrd="0" presId="urn:microsoft.com/office/officeart/2005/8/layout/vList2"/>
    <dgm:cxn modelId="{7CF3938D-3480-0044-85ED-8A291A947F97}" type="presOf" srcId="{8C4EF402-8971-481B-832B-AADC6149B4AC}" destId="{421794BA-AFDC-044C-9C6B-4E034B503F9C}" srcOrd="0" destOrd="0" presId="urn:microsoft.com/office/officeart/2005/8/layout/vList2"/>
    <dgm:cxn modelId="{92AF25AB-9BC8-DC43-86F6-D28A1C1FA5ED}" type="presOf" srcId="{C271C19F-7E28-4EDC-B427-39BB308C0BE7}" destId="{09779207-834A-D144-9F1B-D7F4FD968107}" srcOrd="0" destOrd="0" presId="urn:microsoft.com/office/officeart/2005/8/layout/vList2"/>
    <dgm:cxn modelId="{FD1E52B0-863F-4E39-96AD-C495DB198A27}" srcId="{8C4EF402-8971-481B-832B-AADC6149B4AC}" destId="{C271C19F-7E28-4EDC-B427-39BB308C0BE7}" srcOrd="0" destOrd="0" parTransId="{60E4F367-BFC2-4934-88EA-D5600CD73D2B}" sibTransId="{7DD4A014-17EB-4864-966F-988302350B06}"/>
    <dgm:cxn modelId="{5138D1B6-26B7-4902-87F6-E793DB30D07B}" srcId="{8C4EF402-8971-481B-832B-AADC6149B4AC}" destId="{9210410F-AA7D-4FCB-B31E-493CC33E275E}" srcOrd="1" destOrd="0" parTransId="{17834722-E963-44BE-AC29-04EE55926BCD}" sibTransId="{329BDDD8-D7FC-4E6E-A644-A8BCC52DC531}"/>
    <dgm:cxn modelId="{D5CFA14F-297B-B843-BAA7-EDDFCE889AC6}" type="presParOf" srcId="{421794BA-AFDC-044C-9C6B-4E034B503F9C}" destId="{09779207-834A-D144-9F1B-D7F4FD968107}" srcOrd="0" destOrd="0" presId="urn:microsoft.com/office/officeart/2005/8/layout/vList2"/>
    <dgm:cxn modelId="{63A2CE86-554E-8E4D-8BDE-78E202B6BAF9}" type="presParOf" srcId="{421794BA-AFDC-044C-9C6B-4E034B503F9C}" destId="{9FCBC74E-DC0C-224D-A6F2-858E632D3533}" srcOrd="1" destOrd="0" presId="urn:microsoft.com/office/officeart/2005/8/layout/vList2"/>
    <dgm:cxn modelId="{836BBA0B-10A4-FB4A-A6BA-F4923976BF80}" type="presParOf" srcId="{421794BA-AFDC-044C-9C6B-4E034B503F9C}" destId="{D9124AC2-737D-A945-8B40-1033D1ABEC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889FFF-A298-4524-80C2-F24A874C724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FA90DD-987E-4A48-8795-071AB12C1422}">
      <dgm:prSet/>
      <dgm:spPr/>
      <dgm:t>
        <a:bodyPr/>
        <a:lstStyle/>
        <a:p>
          <a:r>
            <a:rPr lang="en-CA"/>
            <a:t>Explicit recognition that Aboriginal academic staff must, at minimum, enjoy equal rights with regard to association or union membership, academic freedom, decent working conditions, fair compensation, and access to resources for research and teaching.</a:t>
          </a:r>
          <a:endParaRPr lang="en-US"/>
        </a:p>
      </dgm:t>
    </dgm:pt>
    <dgm:pt modelId="{A043C01D-C18A-4B87-9112-D642D0D842B7}" type="parTrans" cxnId="{F052CA38-7164-4800-BBA7-558BBC979195}">
      <dgm:prSet/>
      <dgm:spPr/>
      <dgm:t>
        <a:bodyPr/>
        <a:lstStyle/>
        <a:p>
          <a:endParaRPr lang="en-US"/>
        </a:p>
      </dgm:t>
    </dgm:pt>
    <dgm:pt modelId="{5982D26F-9604-4F72-B5E7-3F7C9971F952}" type="sibTrans" cxnId="{F052CA38-7164-4800-BBA7-558BBC979195}">
      <dgm:prSet/>
      <dgm:spPr/>
      <dgm:t>
        <a:bodyPr/>
        <a:lstStyle/>
        <a:p>
          <a:endParaRPr lang="en-US"/>
        </a:p>
      </dgm:t>
    </dgm:pt>
    <dgm:pt modelId="{5465393E-7AE0-4321-B32A-A8CE2FD1A050}">
      <dgm:prSet/>
      <dgm:spPr/>
      <dgm:t>
        <a:bodyPr/>
        <a:lstStyle/>
        <a:p>
          <a:r>
            <a:rPr lang="en-CA"/>
            <a:t>Commitment to an ongoing and permanent expansion of the Aboriginal academic staff complement, including both targeted hires to existing positions and the establishment of new regular positions which contribute to the long-term growth of Aboriginal teaching, research, and community service within the academy.</a:t>
          </a:r>
          <a:endParaRPr lang="en-US"/>
        </a:p>
      </dgm:t>
    </dgm:pt>
    <dgm:pt modelId="{9B6FCB9E-A84F-4917-BC2A-E83EE8856975}" type="parTrans" cxnId="{0CB6846F-9627-4B0C-AD1D-0662F6700393}">
      <dgm:prSet/>
      <dgm:spPr/>
      <dgm:t>
        <a:bodyPr/>
        <a:lstStyle/>
        <a:p>
          <a:endParaRPr lang="en-US"/>
        </a:p>
      </dgm:t>
    </dgm:pt>
    <dgm:pt modelId="{1369683E-0B18-462B-B478-25FCE76F18E1}" type="sibTrans" cxnId="{0CB6846F-9627-4B0C-AD1D-0662F6700393}">
      <dgm:prSet/>
      <dgm:spPr/>
      <dgm:t>
        <a:bodyPr/>
        <a:lstStyle/>
        <a:p>
          <a:endParaRPr lang="en-US"/>
        </a:p>
      </dgm:t>
    </dgm:pt>
    <dgm:pt modelId="{508F98AD-9EF2-D042-BF2B-2F04AB173B0C}" type="pres">
      <dgm:prSet presAssocID="{59889FFF-A298-4524-80C2-F24A874C7242}" presName="linear" presStyleCnt="0">
        <dgm:presLayoutVars>
          <dgm:animLvl val="lvl"/>
          <dgm:resizeHandles val="exact"/>
        </dgm:presLayoutVars>
      </dgm:prSet>
      <dgm:spPr/>
    </dgm:pt>
    <dgm:pt modelId="{AAA4702D-AAB5-8148-9200-E7C0771BE766}" type="pres">
      <dgm:prSet presAssocID="{D9FA90DD-987E-4A48-8795-071AB12C1422}" presName="parentText" presStyleLbl="node1" presStyleIdx="0" presStyleCnt="2">
        <dgm:presLayoutVars>
          <dgm:chMax val="0"/>
          <dgm:bulletEnabled val="1"/>
        </dgm:presLayoutVars>
      </dgm:prSet>
      <dgm:spPr/>
    </dgm:pt>
    <dgm:pt modelId="{161862D1-3330-AA46-AC46-755E9B5264F2}" type="pres">
      <dgm:prSet presAssocID="{5982D26F-9604-4F72-B5E7-3F7C9971F952}" presName="spacer" presStyleCnt="0"/>
      <dgm:spPr/>
    </dgm:pt>
    <dgm:pt modelId="{76D42EDF-1813-3F47-B944-955CD570B88F}" type="pres">
      <dgm:prSet presAssocID="{5465393E-7AE0-4321-B32A-A8CE2FD1A050}" presName="parentText" presStyleLbl="node1" presStyleIdx="1" presStyleCnt="2">
        <dgm:presLayoutVars>
          <dgm:chMax val="0"/>
          <dgm:bulletEnabled val="1"/>
        </dgm:presLayoutVars>
      </dgm:prSet>
      <dgm:spPr/>
    </dgm:pt>
  </dgm:ptLst>
  <dgm:cxnLst>
    <dgm:cxn modelId="{F052CA38-7164-4800-BBA7-558BBC979195}" srcId="{59889FFF-A298-4524-80C2-F24A874C7242}" destId="{D9FA90DD-987E-4A48-8795-071AB12C1422}" srcOrd="0" destOrd="0" parTransId="{A043C01D-C18A-4B87-9112-D642D0D842B7}" sibTransId="{5982D26F-9604-4F72-B5E7-3F7C9971F952}"/>
    <dgm:cxn modelId="{CBF35039-B435-9845-80EB-CB196B0450CD}" type="presOf" srcId="{D9FA90DD-987E-4A48-8795-071AB12C1422}" destId="{AAA4702D-AAB5-8148-9200-E7C0771BE766}" srcOrd="0" destOrd="0" presId="urn:microsoft.com/office/officeart/2005/8/layout/vList2"/>
    <dgm:cxn modelId="{0CB6846F-9627-4B0C-AD1D-0662F6700393}" srcId="{59889FFF-A298-4524-80C2-F24A874C7242}" destId="{5465393E-7AE0-4321-B32A-A8CE2FD1A050}" srcOrd="1" destOrd="0" parTransId="{9B6FCB9E-A84F-4917-BC2A-E83EE8856975}" sibTransId="{1369683E-0B18-462B-B478-25FCE76F18E1}"/>
    <dgm:cxn modelId="{C226F5BE-8E9F-C445-A982-C22B560C61E0}" type="presOf" srcId="{59889FFF-A298-4524-80C2-F24A874C7242}" destId="{508F98AD-9EF2-D042-BF2B-2F04AB173B0C}" srcOrd="0" destOrd="0" presId="urn:microsoft.com/office/officeart/2005/8/layout/vList2"/>
    <dgm:cxn modelId="{6A14B8D7-5928-DE48-BF25-A7CC04C04ECB}" type="presOf" srcId="{5465393E-7AE0-4321-B32A-A8CE2FD1A050}" destId="{76D42EDF-1813-3F47-B944-955CD570B88F}" srcOrd="0" destOrd="0" presId="urn:microsoft.com/office/officeart/2005/8/layout/vList2"/>
    <dgm:cxn modelId="{0EFED2EA-C883-4841-B02E-52AD36E71008}" type="presParOf" srcId="{508F98AD-9EF2-D042-BF2B-2F04AB173B0C}" destId="{AAA4702D-AAB5-8148-9200-E7C0771BE766}" srcOrd="0" destOrd="0" presId="urn:microsoft.com/office/officeart/2005/8/layout/vList2"/>
    <dgm:cxn modelId="{B0C2F19D-10E1-BE41-99C9-7AED3B705E25}" type="presParOf" srcId="{508F98AD-9EF2-D042-BF2B-2F04AB173B0C}" destId="{161862D1-3330-AA46-AC46-755E9B5264F2}" srcOrd="1" destOrd="0" presId="urn:microsoft.com/office/officeart/2005/8/layout/vList2"/>
    <dgm:cxn modelId="{E2803DB8-9993-6F42-986F-5F1E23BD8E16}" type="presParOf" srcId="{508F98AD-9EF2-D042-BF2B-2F04AB173B0C}" destId="{76D42EDF-1813-3F47-B944-955CD570B88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EAD70-D6C2-4C84-BB54-B9C60F647D3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55F035-2DFF-484E-8BCC-97279D895941}">
      <dgm:prSet/>
      <dgm:spPr/>
      <dgm:t>
        <a:bodyPr/>
        <a:lstStyle/>
        <a:p>
          <a:r>
            <a:rPr lang="en-CA"/>
            <a:t>Mechanisms for the fair, transparent, and peer-directed hiring of Aboriginal academic staff. </a:t>
          </a:r>
          <a:endParaRPr lang="en-US"/>
        </a:p>
      </dgm:t>
    </dgm:pt>
    <dgm:pt modelId="{CA05CC8A-1F05-4584-92AD-6ED75066973A}" type="parTrans" cxnId="{3A2EDEED-7AD4-4333-8405-F3DB32891C15}">
      <dgm:prSet/>
      <dgm:spPr/>
      <dgm:t>
        <a:bodyPr/>
        <a:lstStyle/>
        <a:p>
          <a:endParaRPr lang="en-US"/>
        </a:p>
      </dgm:t>
    </dgm:pt>
    <dgm:pt modelId="{6238E033-695A-4029-8F92-6CF3F39966FF}" type="sibTrans" cxnId="{3A2EDEED-7AD4-4333-8405-F3DB32891C15}">
      <dgm:prSet/>
      <dgm:spPr/>
      <dgm:t>
        <a:bodyPr/>
        <a:lstStyle/>
        <a:p>
          <a:endParaRPr lang="en-US"/>
        </a:p>
      </dgm:t>
    </dgm:pt>
    <dgm:pt modelId="{1BE2D34E-1AB3-466C-B91C-BB78EB4077D8}">
      <dgm:prSet/>
      <dgm:spPr/>
      <dgm:t>
        <a:bodyPr/>
        <a:lstStyle/>
        <a:p>
          <a:r>
            <a:rPr lang="en-CA"/>
            <a:t>Provision of appropriate career training and support, in order to ensure fairness in the retention and promotion of Aboriginal academic staff.</a:t>
          </a:r>
          <a:endParaRPr lang="en-US"/>
        </a:p>
      </dgm:t>
    </dgm:pt>
    <dgm:pt modelId="{62F91941-1F2C-462D-AE1E-28800B19F08F}" type="parTrans" cxnId="{2C735247-E0E2-43FE-88E8-05B3E0D78AD8}">
      <dgm:prSet/>
      <dgm:spPr/>
      <dgm:t>
        <a:bodyPr/>
        <a:lstStyle/>
        <a:p>
          <a:endParaRPr lang="en-US"/>
        </a:p>
      </dgm:t>
    </dgm:pt>
    <dgm:pt modelId="{BB45B284-3493-4A35-AF52-8C12229B4689}" type="sibTrans" cxnId="{2C735247-E0E2-43FE-88E8-05B3E0D78AD8}">
      <dgm:prSet/>
      <dgm:spPr/>
      <dgm:t>
        <a:bodyPr/>
        <a:lstStyle/>
        <a:p>
          <a:endParaRPr lang="en-US"/>
        </a:p>
      </dgm:t>
    </dgm:pt>
    <dgm:pt modelId="{D5D343D8-E2D6-1749-AB7C-8C79B2821214}" type="pres">
      <dgm:prSet presAssocID="{2D3EAD70-D6C2-4C84-BB54-B9C60F647D34}" presName="linear" presStyleCnt="0">
        <dgm:presLayoutVars>
          <dgm:animLvl val="lvl"/>
          <dgm:resizeHandles val="exact"/>
        </dgm:presLayoutVars>
      </dgm:prSet>
      <dgm:spPr/>
    </dgm:pt>
    <dgm:pt modelId="{C0612E77-C299-B14E-83F7-5E4CDC0D8E1E}" type="pres">
      <dgm:prSet presAssocID="{D855F035-2DFF-484E-8BCC-97279D895941}" presName="parentText" presStyleLbl="node1" presStyleIdx="0" presStyleCnt="2">
        <dgm:presLayoutVars>
          <dgm:chMax val="0"/>
          <dgm:bulletEnabled val="1"/>
        </dgm:presLayoutVars>
      </dgm:prSet>
      <dgm:spPr/>
    </dgm:pt>
    <dgm:pt modelId="{A61AD072-A53E-B54E-A43D-A2DA83DF1752}" type="pres">
      <dgm:prSet presAssocID="{6238E033-695A-4029-8F92-6CF3F39966FF}" presName="spacer" presStyleCnt="0"/>
      <dgm:spPr/>
    </dgm:pt>
    <dgm:pt modelId="{8800E582-A856-444D-BFAC-0B8C5D25FA58}" type="pres">
      <dgm:prSet presAssocID="{1BE2D34E-1AB3-466C-B91C-BB78EB4077D8}" presName="parentText" presStyleLbl="node1" presStyleIdx="1" presStyleCnt="2">
        <dgm:presLayoutVars>
          <dgm:chMax val="0"/>
          <dgm:bulletEnabled val="1"/>
        </dgm:presLayoutVars>
      </dgm:prSet>
      <dgm:spPr/>
    </dgm:pt>
  </dgm:ptLst>
  <dgm:cxnLst>
    <dgm:cxn modelId="{586EB62B-13DC-F04B-A30C-6CF15D13950F}" type="presOf" srcId="{1BE2D34E-1AB3-466C-B91C-BB78EB4077D8}" destId="{8800E582-A856-444D-BFAC-0B8C5D25FA58}" srcOrd="0" destOrd="0" presId="urn:microsoft.com/office/officeart/2005/8/layout/vList2"/>
    <dgm:cxn modelId="{2C735247-E0E2-43FE-88E8-05B3E0D78AD8}" srcId="{2D3EAD70-D6C2-4C84-BB54-B9C60F647D34}" destId="{1BE2D34E-1AB3-466C-B91C-BB78EB4077D8}" srcOrd="1" destOrd="0" parTransId="{62F91941-1F2C-462D-AE1E-28800B19F08F}" sibTransId="{BB45B284-3493-4A35-AF52-8C12229B4689}"/>
    <dgm:cxn modelId="{EA3D2C51-1165-F343-BE88-C818B4ED37E2}" type="presOf" srcId="{D855F035-2DFF-484E-8BCC-97279D895941}" destId="{C0612E77-C299-B14E-83F7-5E4CDC0D8E1E}" srcOrd="0" destOrd="0" presId="urn:microsoft.com/office/officeart/2005/8/layout/vList2"/>
    <dgm:cxn modelId="{3A2EDEED-7AD4-4333-8405-F3DB32891C15}" srcId="{2D3EAD70-D6C2-4C84-BB54-B9C60F647D34}" destId="{D855F035-2DFF-484E-8BCC-97279D895941}" srcOrd="0" destOrd="0" parTransId="{CA05CC8A-1F05-4584-92AD-6ED75066973A}" sibTransId="{6238E033-695A-4029-8F92-6CF3F39966FF}"/>
    <dgm:cxn modelId="{DC3D18FC-E462-E841-B0B2-CB79818470AA}" type="presOf" srcId="{2D3EAD70-D6C2-4C84-BB54-B9C60F647D34}" destId="{D5D343D8-E2D6-1749-AB7C-8C79B2821214}" srcOrd="0" destOrd="0" presId="urn:microsoft.com/office/officeart/2005/8/layout/vList2"/>
    <dgm:cxn modelId="{494E3B1F-736C-004C-9D54-C39C87A28991}" type="presParOf" srcId="{D5D343D8-E2D6-1749-AB7C-8C79B2821214}" destId="{C0612E77-C299-B14E-83F7-5E4CDC0D8E1E}" srcOrd="0" destOrd="0" presId="urn:microsoft.com/office/officeart/2005/8/layout/vList2"/>
    <dgm:cxn modelId="{2B2B91AB-4EC5-3B40-AEBA-75B07D930B7B}" type="presParOf" srcId="{D5D343D8-E2D6-1749-AB7C-8C79B2821214}" destId="{A61AD072-A53E-B54E-A43D-A2DA83DF1752}" srcOrd="1" destOrd="0" presId="urn:microsoft.com/office/officeart/2005/8/layout/vList2"/>
    <dgm:cxn modelId="{27E9629A-E466-E747-B405-447D22222BAA}" type="presParOf" srcId="{D5D343D8-E2D6-1749-AB7C-8C79B2821214}" destId="{8800E582-A856-444D-BFAC-0B8C5D25FA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88F276-648E-4DEC-9F60-A47F68F25AC1}" type="doc">
      <dgm:prSet loTypeId="urn:microsoft.com/office/officeart/2008/layout/LinedList" loCatId="list" qsTypeId="urn:microsoft.com/office/officeart/2005/8/quickstyle/simple2" qsCatId="simple" csTypeId="urn:microsoft.com/office/officeart/2005/8/colors/accent1_1" csCatId="accent1"/>
      <dgm:spPr/>
      <dgm:t>
        <a:bodyPr/>
        <a:lstStyle/>
        <a:p>
          <a:endParaRPr lang="en-US"/>
        </a:p>
      </dgm:t>
    </dgm:pt>
    <dgm:pt modelId="{3BEDDF2C-3760-4244-9C33-413169AB87AC}">
      <dgm:prSet/>
      <dgm:spPr/>
      <dgm:t>
        <a:bodyPr/>
        <a:lstStyle/>
        <a:p>
          <a:r>
            <a:rPr lang="en-US"/>
            <a:t>Definitions are part of the written standards</a:t>
          </a:r>
        </a:p>
      </dgm:t>
    </dgm:pt>
    <dgm:pt modelId="{4FA2BA12-EC12-4D66-94E3-48F12C08366F}" type="parTrans" cxnId="{A29E3510-6935-4AB2-96B5-2E2B4ECE6507}">
      <dgm:prSet/>
      <dgm:spPr/>
      <dgm:t>
        <a:bodyPr/>
        <a:lstStyle/>
        <a:p>
          <a:endParaRPr lang="en-US"/>
        </a:p>
      </dgm:t>
    </dgm:pt>
    <dgm:pt modelId="{834CAA66-329E-482F-8361-6B37D0A0D4FC}" type="sibTrans" cxnId="{A29E3510-6935-4AB2-96B5-2E2B4ECE6507}">
      <dgm:prSet/>
      <dgm:spPr/>
      <dgm:t>
        <a:bodyPr/>
        <a:lstStyle/>
        <a:p>
          <a:endParaRPr lang="en-US"/>
        </a:p>
      </dgm:t>
    </dgm:pt>
    <dgm:pt modelId="{3C42A8BF-3ED2-4BDE-AF65-850B9F5C0533}">
      <dgm:prSet/>
      <dgm:spPr/>
      <dgm:t>
        <a:bodyPr/>
        <a:lstStyle/>
        <a:p>
          <a:r>
            <a:rPr lang="en-US"/>
            <a:t>Provide guidance to candidates who are preparing their tenure files</a:t>
          </a:r>
        </a:p>
      </dgm:t>
    </dgm:pt>
    <dgm:pt modelId="{FC3C3DB9-2367-410B-A1D3-FA0C0CFCC11A}" type="parTrans" cxnId="{BCC292C0-9060-4E11-89D2-7B58A73340E9}">
      <dgm:prSet/>
      <dgm:spPr/>
      <dgm:t>
        <a:bodyPr/>
        <a:lstStyle/>
        <a:p>
          <a:endParaRPr lang="en-US"/>
        </a:p>
      </dgm:t>
    </dgm:pt>
    <dgm:pt modelId="{4A656B4A-CB6E-43C0-A21A-EE9C3C8D6D69}" type="sibTrans" cxnId="{BCC292C0-9060-4E11-89D2-7B58A73340E9}">
      <dgm:prSet/>
      <dgm:spPr/>
      <dgm:t>
        <a:bodyPr/>
        <a:lstStyle/>
        <a:p>
          <a:endParaRPr lang="en-US"/>
        </a:p>
      </dgm:t>
    </dgm:pt>
    <dgm:pt modelId="{0994D91A-66C2-D546-9416-BEE4ACBD9AE8}" type="pres">
      <dgm:prSet presAssocID="{B588F276-648E-4DEC-9F60-A47F68F25AC1}" presName="vert0" presStyleCnt="0">
        <dgm:presLayoutVars>
          <dgm:dir/>
          <dgm:animOne val="branch"/>
          <dgm:animLvl val="lvl"/>
        </dgm:presLayoutVars>
      </dgm:prSet>
      <dgm:spPr/>
    </dgm:pt>
    <dgm:pt modelId="{98B41D9D-58BE-9F46-8D86-19D2A422938B}" type="pres">
      <dgm:prSet presAssocID="{3BEDDF2C-3760-4244-9C33-413169AB87AC}" presName="thickLine" presStyleLbl="alignNode1" presStyleIdx="0" presStyleCnt="2"/>
      <dgm:spPr/>
    </dgm:pt>
    <dgm:pt modelId="{59403D91-19EC-0847-A42B-AE93FCC08560}" type="pres">
      <dgm:prSet presAssocID="{3BEDDF2C-3760-4244-9C33-413169AB87AC}" presName="horz1" presStyleCnt="0"/>
      <dgm:spPr/>
    </dgm:pt>
    <dgm:pt modelId="{C836396C-D735-C04C-894E-11EC43964C1C}" type="pres">
      <dgm:prSet presAssocID="{3BEDDF2C-3760-4244-9C33-413169AB87AC}" presName="tx1" presStyleLbl="revTx" presStyleIdx="0" presStyleCnt="2"/>
      <dgm:spPr/>
    </dgm:pt>
    <dgm:pt modelId="{F18FE7B9-A946-0847-8C61-190D937590DB}" type="pres">
      <dgm:prSet presAssocID="{3BEDDF2C-3760-4244-9C33-413169AB87AC}" presName="vert1" presStyleCnt="0"/>
      <dgm:spPr/>
    </dgm:pt>
    <dgm:pt modelId="{654604C1-4D71-454E-ABD2-07F260578DF1}" type="pres">
      <dgm:prSet presAssocID="{3C42A8BF-3ED2-4BDE-AF65-850B9F5C0533}" presName="thickLine" presStyleLbl="alignNode1" presStyleIdx="1" presStyleCnt="2"/>
      <dgm:spPr/>
    </dgm:pt>
    <dgm:pt modelId="{76234567-C74B-CB44-A450-9DC1036EDF8B}" type="pres">
      <dgm:prSet presAssocID="{3C42A8BF-3ED2-4BDE-AF65-850B9F5C0533}" presName="horz1" presStyleCnt="0"/>
      <dgm:spPr/>
    </dgm:pt>
    <dgm:pt modelId="{53F67083-A220-2845-AE2F-55A4A196F892}" type="pres">
      <dgm:prSet presAssocID="{3C42A8BF-3ED2-4BDE-AF65-850B9F5C0533}" presName="tx1" presStyleLbl="revTx" presStyleIdx="1" presStyleCnt="2"/>
      <dgm:spPr/>
    </dgm:pt>
    <dgm:pt modelId="{7F38AD7E-53A2-8248-9EE8-A1EF8F335E99}" type="pres">
      <dgm:prSet presAssocID="{3C42A8BF-3ED2-4BDE-AF65-850B9F5C0533}" presName="vert1" presStyleCnt="0"/>
      <dgm:spPr/>
    </dgm:pt>
  </dgm:ptLst>
  <dgm:cxnLst>
    <dgm:cxn modelId="{A29E3510-6935-4AB2-96B5-2E2B4ECE6507}" srcId="{B588F276-648E-4DEC-9F60-A47F68F25AC1}" destId="{3BEDDF2C-3760-4244-9C33-413169AB87AC}" srcOrd="0" destOrd="0" parTransId="{4FA2BA12-EC12-4D66-94E3-48F12C08366F}" sibTransId="{834CAA66-329E-482F-8361-6B37D0A0D4FC}"/>
    <dgm:cxn modelId="{1D58F916-3695-294A-BCAE-A71E6BB6A92B}" type="presOf" srcId="{B588F276-648E-4DEC-9F60-A47F68F25AC1}" destId="{0994D91A-66C2-D546-9416-BEE4ACBD9AE8}" srcOrd="0" destOrd="0" presId="urn:microsoft.com/office/officeart/2008/layout/LinedList"/>
    <dgm:cxn modelId="{0B4BEF18-54C3-8D46-9CAB-63723EC3D32A}" type="presOf" srcId="{3C42A8BF-3ED2-4BDE-AF65-850B9F5C0533}" destId="{53F67083-A220-2845-AE2F-55A4A196F892}" srcOrd="0" destOrd="0" presId="urn:microsoft.com/office/officeart/2008/layout/LinedList"/>
    <dgm:cxn modelId="{1E02A786-150C-6748-8A77-F12119BD2F2F}" type="presOf" srcId="{3BEDDF2C-3760-4244-9C33-413169AB87AC}" destId="{C836396C-D735-C04C-894E-11EC43964C1C}" srcOrd="0" destOrd="0" presId="urn:microsoft.com/office/officeart/2008/layout/LinedList"/>
    <dgm:cxn modelId="{BCC292C0-9060-4E11-89D2-7B58A73340E9}" srcId="{B588F276-648E-4DEC-9F60-A47F68F25AC1}" destId="{3C42A8BF-3ED2-4BDE-AF65-850B9F5C0533}" srcOrd="1" destOrd="0" parTransId="{FC3C3DB9-2367-410B-A1D3-FA0C0CFCC11A}" sibTransId="{4A656B4A-CB6E-43C0-A21A-EE9C3C8D6D69}"/>
    <dgm:cxn modelId="{7B5C864F-9523-E44D-BC8A-A366D89574DA}" type="presParOf" srcId="{0994D91A-66C2-D546-9416-BEE4ACBD9AE8}" destId="{98B41D9D-58BE-9F46-8D86-19D2A422938B}" srcOrd="0" destOrd="0" presId="urn:microsoft.com/office/officeart/2008/layout/LinedList"/>
    <dgm:cxn modelId="{9B6A2CC6-2720-C14D-AFF3-318211D674EA}" type="presParOf" srcId="{0994D91A-66C2-D546-9416-BEE4ACBD9AE8}" destId="{59403D91-19EC-0847-A42B-AE93FCC08560}" srcOrd="1" destOrd="0" presId="urn:microsoft.com/office/officeart/2008/layout/LinedList"/>
    <dgm:cxn modelId="{69B6F058-E5F3-824E-AA70-863FB372A759}" type="presParOf" srcId="{59403D91-19EC-0847-A42B-AE93FCC08560}" destId="{C836396C-D735-C04C-894E-11EC43964C1C}" srcOrd="0" destOrd="0" presId="urn:microsoft.com/office/officeart/2008/layout/LinedList"/>
    <dgm:cxn modelId="{87C021AA-5AC2-D741-AC1C-F1F0C79E86DA}" type="presParOf" srcId="{59403D91-19EC-0847-A42B-AE93FCC08560}" destId="{F18FE7B9-A946-0847-8C61-190D937590DB}" srcOrd="1" destOrd="0" presId="urn:microsoft.com/office/officeart/2008/layout/LinedList"/>
    <dgm:cxn modelId="{B79A5756-8129-9F47-B932-B1F3716EF678}" type="presParOf" srcId="{0994D91A-66C2-D546-9416-BEE4ACBD9AE8}" destId="{654604C1-4D71-454E-ABD2-07F260578DF1}" srcOrd="2" destOrd="0" presId="urn:microsoft.com/office/officeart/2008/layout/LinedList"/>
    <dgm:cxn modelId="{318D86AC-2F63-2540-A5FF-D6AAFB96CF97}" type="presParOf" srcId="{0994D91A-66C2-D546-9416-BEE4ACBD9AE8}" destId="{76234567-C74B-CB44-A450-9DC1036EDF8B}" srcOrd="3" destOrd="0" presId="urn:microsoft.com/office/officeart/2008/layout/LinedList"/>
    <dgm:cxn modelId="{EAC41135-4F98-A447-9CD1-73A0CDFF4D2D}" type="presParOf" srcId="{76234567-C74B-CB44-A450-9DC1036EDF8B}" destId="{53F67083-A220-2845-AE2F-55A4A196F892}" srcOrd="0" destOrd="0" presId="urn:microsoft.com/office/officeart/2008/layout/LinedList"/>
    <dgm:cxn modelId="{683C9CFA-C95F-B445-A55C-C6FF0E4EFD25}" type="presParOf" srcId="{76234567-C74B-CB44-A450-9DC1036EDF8B}" destId="{7F38AD7E-53A2-8248-9EE8-A1EF8F335E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D22DEC-602C-1245-87CC-E9CE5C02A0F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19DE5157-42B8-F145-ACDB-55CBDBD67415}">
      <dgm:prSet/>
      <dgm:spPr/>
      <dgm:t>
        <a:bodyPr/>
        <a:lstStyle/>
        <a:p>
          <a:r>
            <a:rPr lang="en-US"/>
            <a:t>Questions</a:t>
          </a:r>
          <a:endParaRPr lang="en-CA"/>
        </a:p>
      </dgm:t>
    </dgm:pt>
    <dgm:pt modelId="{1554B3C6-A043-0948-AC6E-7275593F0B40}" type="parTrans" cxnId="{1DFFD164-9654-2542-BF7D-E902F275E405}">
      <dgm:prSet/>
      <dgm:spPr/>
      <dgm:t>
        <a:bodyPr/>
        <a:lstStyle/>
        <a:p>
          <a:endParaRPr lang="en-US"/>
        </a:p>
      </dgm:t>
    </dgm:pt>
    <dgm:pt modelId="{280434C2-7430-9742-943E-B85336777688}" type="sibTrans" cxnId="{1DFFD164-9654-2542-BF7D-E902F275E405}">
      <dgm:prSet/>
      <dgm:spPr/>
      <dgm:t>
        <a:bodyPr/>
        <a:lstStyle/>
        <a:p>
          <a:endParaRPr lang="en-US"/>
        </a:p>
      </dgm:t>
    </dgm:pt>
    <dgm:pt modelId="{B5AB8B3F-6530-984F-A2A0-DA68EC8233A5}">
      <dgm:prSet/>
      <dgm:spPr/>
      <dgm:t>
        <a:bodyPr/>
        <a:lstStyle/>
        <a:p>
          <a:r>
            <a:rPr lang="en-US"/>
            <a:t>Perhaps even Answers</a:t>
          </a:r>
          <a:endParaRPr lang="en-CA"/>
        </a:p>
      </dgm:t>
    </dgm:pt>
    <dgm:pt modelId="{F3DF321C-CAFF-A041-9E67-4A6340E12B6D}" type="parTrans" cxnId="{0674F8D5-9C6E-C644-A211-8034C203461A}">
      <dgm:prSet/>
      <dgm:spPr/>
      <dgm:t>
        <a:bodyPr/>
        <a:lstStyle/>
        <a:p>
          <a:endParaRPr lang="en-US"/>
        </a:p>
      </dgm:t>
    </dgm:pt>
    <dgm:pt modelId="{9FA46DBD-6BBC-CA42-961B-A2A08534FCF4}" type="sibTrans" cxnId="{0674F8D5-9C6E-C644-A211-8034C203461A}">
      <dgm:prSet/>
      <dgm:spPr/>
      <dgm:t>
        <a:bodyPr/>
        <a:lstStyle/>
        <a:p>
          <a:endParaRPr lang="en-US"/>
        </a:p>
      </dgm:t>
    </dgm:pt>
    <dgm:pt modelId="{AD4DBEB5-3396-1D4D-BCC2-709F9CAF94AA}" type="pres">
      <dgm:prSet presAssocID="{FED22DEC-602C-1245-87CC-E9CE5C02A0F0}" presName="linear" presStyleCnt="0">
        <dgm:presLayoutVars>
          <dgm:dir/>
          <dgm:animLvl val="lvl"/>
          <dgm:resizeHandles val="exact"/>
        </dgm:presLayoutVars>
      </dgm:prSet>
      <dgm:spPr/>
    </dgm:pt>
    <dgm:pt modelId="{31EE008B-F9D8-1043-A156-20AA99FF03AB}" type="pres">
      <dgm:prSet presAssocID="{19DE5157-42B8-F145-ACDB-55CBDBD67415}" presName="parentLin" presStyleCnt="0"/>
      <dgm:spPr/>
    </dgm:pt>
    <dgm:pt modelId="{C6B838D0-4941-B24C-86BF-D2D24F2495A0}" type="pres">
      <dgm:prSet presAssocID="{19DE5157-42B8-F145-ACDB-55CBDBD67415}" presName="parentLeftMargin" presStyleLbl="node1" presStyleIdx="0" presStyleCnt="2"/>
      <dgm:spPr/>
    </dgm:pt>
    <dgm:pt modelId="{A17C2B9D-3DC9-0A40-9300-D6A426B21CE0}" type="pres">
      <dgm:prSet presAssocID="{19DE5157-42B8-F145-ACDB-55CBDBD67415}" presName="parentText" presStyleLbl="node1" presStyleIdx="0" presStyleCnt="2">
        <dgm:presLayoutVars>
          <dgm:chMax val="0"/>
          <dgm:bulletEnabled val="1"/>
        </dgm:presLayoutVars>
      </dgm:prSet>
      <dgm:spPr/>
    </dgm:pt>
    <dgm:pt modelId="{044D2474-8FD9-EF4C-8A75-1B833BBB6BD6}" type="pres">
      <dgm:prSet presAssocID="{19DE5157-42B8-F145-ACDB-55CBDBD67415}" presName="negativeSpace" presStyleCnt="0"/>
      <dgm:spPr/>
    </dgm:pt>
    <dgm:pt modelId="{11ECAA87-672D-D544-86D0-523C2B60CAAB}" type="pres">
      <dgm:prSet presAssocID="{19DE5157-42B8-F145-ACDB-55CBDBD67415}" presName="childText" presStyleLbl="conFgAcc1" presStyleIdx="0" presStyleCnt="2">
        <dgm:presLayoutVars>
          <dgm:bulletEnabled val="1"/>
        </dgm:presLayoutVars>
      </dgm:prSet>
      <dgm:spPr/>
    </dgm:pt>
    <dgm:pt modelId="{BC505912-2882-1A4A-9A60-88CED700864E}" type="pres">
      <dgm:prSet presAssocID="{280434C2-7430-9742-943E-B85336777688}" presName="spaceBetweenRectangles" presStyleCnt="0"/>
      <dgm:spPr/>
    </dgm:pt>
    <dgm:pt modelId="{E1F85BB3-BF89-634E-9510-A14D263488C3}" type="pres">
      <dgm:prSet presAssocID="{B5AB8B3F-6530-984F-A2A0-DA68EC8233A5}" presName="parentLin" presStyleCnt="0"/>
      <dgm:spPr/>
    </dgm:pt>
    <dgm:pt modelId="{CCF52F16-8BEF-B444-97AA-C1298454E2D1}" type="pres">
      <dgm:prSet presAssocID="{B5AB8B3F-6530-984F-A2A0-DA68EC8233A5}" presName="parentLeftMargin" presStyleLbl="node1" presStyleIdx="0" presStyleCnt="2"/>
      <dgm:spPr/>
    </dgm:pt>
    <dgm:pt modelId="{F874D6EC-AF90-DA4C-AF7D-7834DFB22323}" type="pres">
      <dgm:prSet presAssocID="{B5AB8B3F-6530-984F-A2A0-DA68EC8233A5}" presName="parentText" presStyleLbl="node1" presStyleIdx="1" presStyleCnt="2">
        <dgm:presLayoutVars>
          <dgm:chMax val="0"/>
          <dgm:bulletEnabled val="1"/>
        </dgm:presLayoutVars>
      </dgm:prSet>
      <dgm:spPr/>
    </dgm:pt>
    <dgm:pt modelId="{90809492-C793-8343-9C1B-491C52C0C408}" type="pres">
      <dgm:prSet presAssocID="{B5AB8B3F-6530-984F-A2A0-DA68EC8233A5}" presName="negativeSpace" presStyleCnt="0"/>
      <dgm:spPr/>
    </dgm:pt>
    <dgm:pt modelId="{72B771C2-8E56-0440-850F-FBE5D21F79D0}" type="pres">
      <dgm:prSet presAssocID="{B5AB8B3F-6530-984F-A2A0-DA68EC8233A5}" presName="childText" presStyleLbl="conFgAcc1" presStyleIdx="1" presStyleCnt="2">
        <dgm:presLayoutVars>
          <dgm:bulletEnabled val="1"/>
        </dgm:presLayoutVars>
      </dgm:prSet>
      <dgm:spPr/>
    </dgm:pt>
  </dgm:ptLst>
  <dgm:cxnLst>
    <dgm:cxn modelId="{536E061C-A7D4-8444-AD9C-D847F318B3AF}" type="presOf" srcId="{19DE5157-42B8-F145-ACDB-55CBDBD67415}" destId="{C6B838D0-4941-B24C-86BF-D2D24F2495A0}" srcOrd="0" destOrd="0" presId="urn:microsoft.com/office/officeart/2005/8/layout/list1"/>
    <dgm:cxn modelId="{410F3744-0DA9-AF4B-ABDD-799C74228066}" type="presOf" srcId="{19DE5157-42B8-F145-ACDB-55CBDBD67415}" destId="{A17C2B9D-3DC9-0A40-9300-D6A426B21CE0}" srcOrd="1" destOrd="0" presId="urn:microsoft.com/office/officeart/2005/8/layout/list1"/>
    <dgm:cxn modelId="{1DFFD164-9654-2542-BF7D-E902F275E405}" srcId="{FED22DEC-602C-1245-87CC-E9CE5C02A0F0}" destId="{19DE5157-42B8-F145-ACDB-55CBDBD67415}" srcOrd="0" destOrd="0" parTransId="{1554B3C6-A043-0948-AC6E-7275593F0B40}" sibTransId="{280434C2-7430-9742-943E-B85336777688}"/>
    <dgm:cxn modelId="{6AB611AF-B7FE-4C4D-A9DF-4CEBDA81BE18}" type="presOf" srcId="{FED22DEC-602C-1245-87CC-E9CE5C02A0F0}" destId="{AD4DBEB5-3396-1D4D-BCC2-709F9CAF94AA}" srcOrd="0" destOrd="0" presId="urn:microsoft.com/office/officeart/2005/8/layout/list1"/>
    <dgm:cxn modelId="{A58841BF-D2B4-9143-8D72-B24BAEA397FD}" type="presOf" srcId="{B5AB8B3F-6530-984F-A2A0-DA68EC8233A5}" destId="{CCF52F16-8BEF-B444-97AA-C1298454E2D1}" srcOrd="0" destOrd="0" presId="urn:microsoft.com/office/officeart/2005/8/layout/list1"/>
    <dgm:cxn modelId="{0674F8D5-9C6E-C644-A211-8034C203461A}" srcId="{FED22DEC-602C-1245-87CC-E9CE5C02A0F0}" destId="{B5AB8B3F-6530-984F-A2A0-DA68EC8233A5}" srcOrd="1" destOrd="0" parTransId="{F3DF321C-CAFF-A041-9E67-4A6340E12B6D}" sibTransId="{9FA46DBD-6BBC-CA42-961B-A2A08534FCF4}"/>
    <dgm:cxn modelId="{5F7AC9E7-4A47-3648-9241-C2F94DA5E6D9}" type="presOf" srcId="{B5AB8B3F-6530-984F-A2A0-DA68EC8233A5}" destId="{F874D6EC-AF90-DA4C-AF7D-7834DFB22323}" srcOrd="1" destOrd="0" presId="urn:microsoft.com/office/officeart/2005/8/layout/list1"/>
    <dgm:cxn modelId="{F081612A-4207-8748-A6FB-99A268D469CF}" type="presParOf" srcId="{AD4DBEB5-3396-1D4D-BCC2-709F9CAF94AA}" destId="{31EE008B-F9D8-1043-A156-20AA99FF03AB}" srcOrd="0" destOrd="0" presId="urn:microsoft.com/office/officeart/2005/8/layout/list1"/>
    <dgm:cxn modelId="{98E51EDF-4E1F-B14B-94F8-001CE7703D5E}" type="presParOf" srcId="{31EE008B-F9D8-1043-A156-20AA99FF03AB}" destId="{C6B838D0-4941-B24C-86BF-D2D24F2495A0}" srcOrd="0" destOrd="0" presId="urn:microsoft.com/office/officeart/2005/8/layout/list1"/>
    <dgm:cxn modelId="{2CD20583-8B26-E246-9DB1-DB0E0094954A}" type="presParOf" srcId="{31EE008B-F9D8-1043-A156-20AA99FF03AB}" destId="{A17C2B9D-3DC9-0A40-9300-D6A426B21CE0}" srcOrd="1" destOrd="0" presId="urn:microsoft.com/office/officeart/2005/8/layout/list1"/>
    <dgm:cxn modelId="{ED9C35C0-1C84-FE49-AD0A-58D189304CBA}" type="presParOf" srcId="{AD4DBEB5-3396-1D4D-BCC2-709F9CAF94AA}" destId="{044D2474-8FD9-EF4C-8A75-1B833BBB6BD6}" srcOrd="1" destOrd="0" presId="urn:microsoft.com/office/officeart/2005/8/layout/list1"/>
    <dgm:cxn modelId="{556D4D7F-E59B-2F40-B779-0015487703FC}" type="presParOf" srcId="{AD4DBEB5-3396-1D4D-BCC2-709F9CAF94AA}" destId="{11ECAA87-672D-D544-86D0-523C2B60CAAB}" srcOrd="2" destOrd="0" presId="urn:microsoft.com/office/officeart/2005/8/layout/list1"/>
    <dgm:cxn modelId="{431C84FE-3E91-1A4B-AB4B-CFE0BD42B5B8}" type="presParOf" srcId="{AD4DBEB5-3396-1D4D-BCC2-709F9CAF94AA}" destId="{BC505912-2882-1A4A-9A60-88CED700864E}" srcOrd="3" destOrd="0" presId="urn:microsoft.com/office/officeart/2005/8/layout/list1"/>
    <dgm:cxn modelId="{D9D36A84-874E-1648-848A-35BE0F2F4609}" type="presParOf" srcId="{AD4DBEB5-3396-1D4D-BCC2-709F9CAF94AA}" destId="{E1F85BB3-BF89-634E-9510-A14D263488C3}" srcOrd="4" destOrd="0" presId="urn:microsoft.com/office/officeart/2005/8/layout/list1"/>
    <dgm:cxn modelId="{6746BCD8-61C6-AF4F-82FE-B1B69049F5CE}" type="presParOf" srcId="{E1F85BB3-BF89-634E-9510-A14D263488C3}" destId="{CCF52F16-8BEF-B444-97AA-C1298454E2D1}" srcOrd="0" destOrd="0" presId="urn:microsoft.com/office/officeart/2005/8/layout/list1"/>
    <dgm:cxn modelId="{8CFEA93C-4E0B-B04D-8C10-06C1C63D30BA}" type="presParOf" srcId="{E1F85BB3-BF89-634E-9510-A14D263488C3}" destId="{F874D6EC-AF90-DA4C-AF7D-7834DFB22323}" srcOrd="1" destOrd="0" presId="urn:microsoft.com/office/officeart/2005/8/layout/list1"/>
    <dgm:cxn modelId="{E882AE5E-D6CF-E749-BE69-274F228DAA06}" type="presParOf" srcId="{AD4DBEB5-3396-1D4D-BCC2-709F9CAF94AA}" destId="{90809492-C793-8343-9C1B-491C52C0C408}" srcOrd="5" destOrd="0" presId="urn:microsoft.com/office/officeart/2005/8/layout/list1"/>
    <dgm:cxn modelId="{7AEF9938-0750-834B-93D4-EEA0632E3352}" type="presParOf" srcId="{AD4DBEB5-3396-1D4D-BCC2-709F9CAF94AA}" destId="{72B771C2-8E56-0440-850F-FBE5D21F79D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33816-F757-5146-BC11-4024FE8C00F6}">
      <dsp:nvSpPr>
        <dsp:cNvPr id="0" name=""/>
        <dsp:cNvSpPr/>
      </dsp:nvSpPr>
      <dsp:spPr>
        <a:xfrm>
          <a:off x="3458" y="348443"/>
          <a:ext cx="1872674" cy="112360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Land Acknowledgements</a:t>
          </a:r>
        </a:p>
      </dsp:txBody>
      <dsp:txXfrm>
        <a:off x="3458" y="348443"/>
        <a:ext cx="1872674" cy="1123604"/>
      </dsp:txXfrm>
    </dsp:sp>
    <dsp:sp modelId="{D0699A4B-1BF4-144C-9DFB-5EF1896729E6}">
      <dsp:nvSpPr>
        <dsp:cNvPr id="0" name=""/>
        <dsp:cNvSpPr/>
      </dsp:nvSpPr>
      <dsp:spPr>
        <a:xfrm>
          <a:off x="2063400" y="348443"/>
          <a:ext cx="1872674" cy="1123604"/>
        </a:xfrm>
        <a:prstGeom prst="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Students</a:t>
          </a:r>
        </a:p>
      </dsp:txBody>
      <dsp:txXfrm>
        <a:off x="2063400" y="348443"/>
        <a:ext cx="1872674" cy="1123604"/>
      </dsp:txXfrm>
    </dsp:sp>
    <dsp:sp modelId="{9A11AD6A-FE63-A442-92B1-5DCB7D8A0A6E}">
      <dsp:nvSpPr>
        <dsp:cNvPr id="0" name=""/>
        <dsp:cNvSpPr/>
      </dsp:nvSpPr>
      <dsp:spPr>
        <a:xfrm>
          <a:off x="4123342" y="348443"/>
          <a:ext cx="1872674" cy="1123604"/>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Spaces</a:t>
          </a:r>
        </a:p>
      </dsp:txBody>
      <dsp:txXfrm>
        <a:off x="4123342" y="348443"/>
        <a:ext cx="1872674" cy="1123604"/>
      </dsp:txXfrm>
    </dsp:sp>
    <dsp:sp modelId="{F81F352D-330B-A946-8A40-43FD86E497CE}">
      <dsp:nvSpPr>
        <dsp:cNvPr id="0" name=""/>
        <dsp:cNvSpPr/>
      </dsp:nvSpPr>
      <dsp:spPr>
        <a:xfrm>
          <a:off x="6183284" y="348443"/>
          <a:ext cx="1872674" cy="1123604"/>
        </a:xfrm>
        <a:prstGeom prst="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Academic Programs</a:t>
          </a:r>
        </a:p>
      </dsp:txBody>
      <dsp:txXfrm>
        <a:off x="6183284" y="348443"/>
        <a:ext cx="1872674" cy="1123604"/>
      </dsp:txXfrm>
    </dsp:sp>
    <dsp:sp modelId="{8C7195D9-ED7A-DF4F-BE78-0E1768EE55BA}">
      <dsp:nvSpPr>
        <dsp:cNvPr id="0" name=""/>
        <dsp:cNvSpPr/>
      </dsp:nvSpPr>
      <dsp:spPr>
        <a:xfrm>
          <a:off x="8243226" y="348443"/>
          <a:ext cx="1872674" cy="1123604"/>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Indigenous Knowledge</a:t>
          </a:r>
        </a:p>
      </dsp:txBody>
      <dsp:txXfrm>
        <a:off x="8243226" y="348443"/>
        <a:ext cx="1872674" cy="1123604"/>
      </dsp:txXfrm>
    </dsp:sp>
    <dsp:sp modelId="{C3F4A329-5CDD-9A48-8030-FDAD6B79A298}">
      <dsp:nvSpPr>
        <dsp:cNvPr id="0" name=""/>
        <dsp:cNvSpPr/>
      </dsp:nvSpPr>
      <dsp:spPr>
        <a:xfrm>
          <a:off x="1033429" y="1659315"/>
          <a:ext cx="1872674" cy="1123604"/>
        </a:xfrm>
        <a:prstGeom prst="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Faculty</a:t>
          </a:r>
        </a:p>
      </dsp:txBody>
      <dsp:txXfrm>
        <a:off x="1033429" y="1659315"/>
        <a:ext cx="1872674" cy="1123604"/>
      </dsp:txXfrm>
    </dsp:sp>
    <dsp:sp modelId="{8341AAEE-7D5B-4D41-A533-4E6099A809C6}">
      <dsp:nvSpPr>
        <dsp:cNvPr id="0" name=""/>
        <dsp:cNvSpPr/>
      </dsp:nvSpPr>
      <dsp:spPr>
        <a:xfrm>
          <a:off x="3093371" y="1659315"/>
          <a:ext cx="1872674" cy="1123604"/>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Senior Adminstrators</a:t>
          </a:r>
        </a:p>
      </dsp:txBody>
      <dsp:txXfrm>
        <a:off x="3093371" y="1659315"/>
        <a:ext cx="1872674" cy="1123604"/>
      </dsp:txXfrm>
    </dsp:sp>
    <dsp:sp modelId="{BA49D27B-C2FB-D341-96E8-D721B1146407}">
      <dsp:nvSpPr>
        <dsp:cNvPr id="0" name=""/>
        <dsp:cNvSpPr/>
      </dsp:nvSpPr>
      <dsp:spPr>
        <a:xfrm>
          <a:off x="5153313" y="1659315"/>
          <a:ext cx="1872674" cy="1123604"/>
        </a:xfrm>
        <a:prstGeom prst="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Committees</a:t>
          </a:r>
        </a:p>
      </dsp:txBody>
      <dsp:txXfrm>
        <a:off x="5153313" y="1659315"/>
        <a:ext cx="1872674" cy="1123604"/>
      </dsp:txXfrm>
    </dsp:sp>
    <dsp:sp modelId="{DE4C0EEE-2B7E-0248-889B-15093F12590F}">
      <dsp:nvSpPr>
        <dsp:cNvPr id="0" name=""/>
        <dsp:cNvSpPr/>
      </dsp:nvSpPr>
      <dsp:spPr>
        <a:xfrm>
          <a:off x="7213255" y="1659315"/>
          <a:ext cx="1872674" cy="1123604"/>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Indigenization Plans</a:t>
          </a:r>
        </a:p>
      </dsp:txBody>
      <dsp:txXfrm>
        <a:off x="7213255" y="1659315"/>
        <a:ext cx="1872674" cy="1123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23F11-8F74-C44C-908C-A2223E73B5D1}">
      <dsp:nvSpPr>
        <dsp:cNvPr id="0" name=""/>
        <dsp:cNvSpPr/>
      </dsp:nvSpPr>
      <dsp:spPr>
        <a:xfrm>
          <a:off x="0" y="72775"/>
          <a:ext cx="5115491" cy="75477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TRC Calls to Action</a:t>
          </a:r>
        </a:p>
      </dsp:txBody>
      <dsp:txXfrm>
        <a:off x="36845" y="109620"/>
        <a:ext cx="5041801" cy="681087"/>
      </dsp:txXfrm>
    </dsp:sp>
    <dsp:sp modelId="{876EBD48-E8C0-7848-A7E9-F201834695BB}">
      <dsp:nvSpPr>
        <dsp:cNvPr id="0" name=""/>
        <dsp:cNvSpPr/>
      </dsp:nvSpPr>
      <dsp:spPr>
        <a:xfrm>
          <a:off x="0" y="882273"/>
          <a:ext cx="5115491" cy="754777"/>
        </a:xfrm>
        <a:prstGeom prst="roundRect">
          <a:avLst/>
        </a:prstGeom>
        <a:solidFill>
          <a:schemeClr val="accent5">
            <a:hueOff val="-1351709"/>
            <a:satOff val="-3484"/>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University Canada Principles of Indigenous Education</a:t>
          </a:r>
        </a:p>
      </dsp:txBody>
      <dsp:txXfrm>
        <a:off x="36845" y="919118"/>
        <a:ext cx="5041801" cy="681087"/>
      </dsp:txXfrm>
    </dsp:sp>
    <dsp:sp modelId="{C4E8204C-6FB9-3F45-B5E1-0E9B91B73F66}">
      <dsp:nvSpPr>
        <dsp:cNvPr id="0" name=""/>
        <dsp:cNvSpPr/>
      </dsp:nvSpPr>
      <dsp:spPr>
        <a:xfrm>
          <a:off x="0" y="1691771"/>
          <a:ext cx="5115491" cy="754777"/>
        </a:xfrm>
        <a:prstGeom prst="roundRect">
          <a:avLst/>
        </a:prstGeom>
        <a:solidFill>
          <a:schemeClr val="accent5">
            <a:hueOff val="-2703417"/>
            <a:satOff val="-6968"/>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CAUT Policy Statement</a:t>
          </a:r>
        </a:p>
      </dsp:txBody>
      <dsp:txXfrm>
        <a:off x="36845" y="1728616"/>
        <a:ext cx="5041801" cy="681087"/>
      </dsp:txXfrm>
    </dsp:sp>
    <dsp:sp modelId="{308B3513-90B6-B846-8248-3FE378FD4EBA}">
      <dsp:nvSpPr>
        <dsp:cNvPr id="0" name=""/>
        <dsp:cNvSpPr/>
      </dsp:nvSpPr>
      <dsp:spPr>
        <a:xfrm>
          <a:off x="0" y="2501268"/>
          <a:ext cx="5115491" cy="754777"/>
        </a:xfrm>
        <a:prstGeom prst="roundRect">
          <a:avLst/>
        </a:prstGeom>
        <a:solidFill>
          <a:schemeClr val="accent5">
            <a:hueOff val="-4055126"/>
            <a:satOff val="-10451"/>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CAUT Bargaining Advisory</a:t>
          </a:r>
        </a:p>
      </dsp:txBody>
      <dsp:txXfrm>
        <a:off x="36845" y="2538113"/>
        <a:ext cx="5041801" cy="681087"/>
      </dsp:txXfrm>
    </dsp:sp>
    <dsp:sp modelId="{31C80354-A3DB-C84C-BB92-18485FD5F0E7}">
      <dsp:nvSpPr>
        <dsp:cNvPr id="0" name=""/>
        <dsp:cNvSpPr/>
      </dsp:nvSpPr>
      <dsp:spPr>
        <a:xfrm>
          <a:off x="0" y="3310766"/>
          <a:ext cx="5115491" cy="754777"/>
        </a:xfrm>
        <a:prstGeom prst="roundRect">
          <a:avLst/>
        </a:prstGeom>
        <a:solidFill>
          <a:schemeClr val="accent5">
            <a:hueOff val="-5406834"/>
            <a:satOff val="-13935"/>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SSHRC Indigenous Research</a:t>
          </a:r>
        </a:p>
      </dsp:txBody>
      <dsp:txXfrm>
        <a:off x="36845" y="3347611"/>
        <a:ext cx="5041801" cy="681087"/>
      </dsp:txXfrm>
    </dsp:sp>
    <dsp:sp modelId="{F69CE1D4-EE89-E94C-9BC2-526FA1BFEFE4}">
      <dsp:nvSpPr>
        <dsp:cNvPr id="0" name=""/>
        <dsp:cNvSpPr/>
      </dsp:nvSpPr>
      <dsp:spPr>
        <a:xfrm>
          <a:off x="0" y="4120264"/>
          <a:ext cx="5115491" cy="754777"/>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Individual University Plans</a:t>
          </a:r>
        </a:p>
      </dsp:txBody>
      <dsp:txXfrm>
        <a:off x="36845" y="4157109"/>
        <a:ext cx="5041801"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79207-834A-D144-9F1B-D7F4FD968107}">
      <dsp:nvSpPr>
        <dsp:cNvPr id="0" name=""/>
        <dsp:cNvSpPr/>
      </dsp:nvSpPr>
      <dsp:spPr>
        <a:xfrm>
          <a:off x="0" y="18781"/>
          <a:ext cx="6594475" cy="26964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a:t>entails a recognition of historic wrongs committed against First Nations, Inuit, and Métis communities in Canada, and</a:t>
          </a:r>
          <a:endParaRPr lang="en-US" sz="3100" kern="1200"/>
        </a:p>
      </dsp:txBody>
      <dsp:txXfrm>
        <a:off x="131630" y="150411"/>
        <a:ext cx="6331215" cy="2433187"/>
      </dsp:txXfrm>
    </dsp:sp>
    <dsp:sp modelId="{D9124AC2-737D-A945-8B40-1033D1ABEC4E}">
      <dsp:nvSpPr>
        <dsp:cNvPr id="0" name=""/>
        <dsp:cNvSpPr/>
      </dsp:nvSpPr>
      <dsp:spPr>
        <a:xfrm>
          <a:off x="0" y="2804509"/>
          <a:ext cx="6594475" cy="269644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a:t>a commitment to undertake </a:t>
          </a:r>
          <a:r>
            <a:rPr lang="en-CA" sz="3100" b="1" kern="1200"/>
            <a:t>proactive</a:t>
          </a:r>
          <a:r>
            <a:rPr lang="en-CA" sz="3100" kern="1200"/>
            <a:t> measures aimed at restoring, renewing, and re­generating Indigenous practices, languages, and knowledge</a:t>
          </a:r>
          <a:endParaRPr lang="en-US" sz="3100" kern="1200"/>
        </a:p>
      </dsp:txBody>
      <dsp:txXfrm>
        <a:off x="131630" y="2936139"/>
        <a:ext cx="6331215" cy="2433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4702D-AAB5-8148-9200-E7C0771BE766}">
      <dsp:nvSpPr>
        <dsp:cNvPr id="0" name=""/>
        <dsp:cNvSpPr/>
      </dsp:nvSpPr>
      <dsp:spPr>
        <a:xfrm>
          <a:off x="0" y="109143"/>
          <a:ext cx="6594475" cy="2619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Explicit recognition that Aboriginal academic staff must, at minimum, enjoy equal rights with regard to association or union membership, academic freedom, decent working conditions, fair compensation, and access to resources for research and teaching.</a:t>
          </a:r>
          <a:endParaRPr lang="en-US" sz="2200" kern="1200"/>
        </a:p>
      </dsp:txBody>
      <dsp:txXfrm>
        <a:off x="127851" y="236994"/>
        <a:ext cx="6338773" cy="2363343"/>
      </dsp:txXfrm>
    </dsp:sp>
    <dsp:sp modelId="{76D42EDF-1813-3F47-B944-955CD570B88F}">
      <dsp:nvSpPr>
        <dsp:cNvPr id="0" name=""/>
        <dsp:cNvSpPr/>
      </dsp:nvSpPr>
      <dsp:spPr>
        <a:xfrm>
          <a:off x="0" y="2791549"/>
          <a:ext cx="6594475" cy="26190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Commitment to an ongoing and permanent expansion of the Aboriginal academic staff complement, including both targeted hires to existing positions and the establishment of new regular positions which contribute to the long-term growth of Aboriginal teaching, research, and community service within the academy.</a:t>
          </a:r>
          <a:endParaRPr lang="en-US" sz="2200" kern="1200"/>
        </a:p>
      </dsp:txBody>
      <dsp:txXfrm>
        <a:off x="127851" y="2919400"/>
        <a:ext cx="6338773" cy="2363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2E77-C299-B14E-83F7-5E4CDC0D8E1E}">
      <dsp:nvSpPr>
        <dsp:cNvPr id="0" name=""/>
        <dsp:cNvSpPr/>
      </dsp:nvSpPr>
      <dsp:spPr>
        <a:xfrm>
          <a:off x="0" y="51650"/>
          <a:ext cx="6594475" cy="26635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a:t>Mechanisms for the fair, transparent, and peer-directed hiring of Aboriginal academic staff. </a:t>
          </a:r>
          <a:endParaRPr lang="en-US" sz="3100" kern="1200"/>
        </a:p>
      </dsp:txBody>
      <dsp:txXfrm>
        <a:off x="130025" y="181675"/>
        <a:ext cx="6334425" cy="2403528"/>
      </dsp:txXfrm>
    </dsp:sp>
    <dsp:sp modelId="{8800E582-A856-444D-BFAC-0B8C5D25FA58}">
      <dsp:nvSpPr>
        <dsp:cNvPr id="0" name=""/>
        <dsp:cNvSpPr/>
      </dsp:nvSpPr>
      <dsp:spPr>
        <a:xfrm>
          <a:off x="0" y="2804509"/>
          <a:ext cx="6594475" cy="26635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a:t>Provision of appropriate career training and support, in order to ensure fairness in the retention and promotion of Aboriginal academic staff.</a:t>
          </a:r>
          <a:endParaRPr lang="en-US" sz="3100" kern="1200"/>
        </a:p>
      </dsp:txBody>
      <dsp:txXfrm>
        <a:off x="130025" y="2934534"/>
        <a:ext cx="6334425" cy="2403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41D9D-58BE-9F46-8D86-19D2A422938B}">
      <dsp:nvSpPr>
        <dsp:cNvPr id="0" name=""/>
        <dsp:cNvSpPr/>
      </dsp:nvSpPr>
      <dsp:spPr>
        <a:xfrm>
          <a:off x="0" y="0"/>
          <a:ext cx="62690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836396C-D735-C04C-894E-11EC43964C1C}">
      <dsp:nvSpPr>
        <dsp:cNvPr id="0" name=""/>
        <dsp:cNvSpPr/>
      </dsp:nvSpPr>
      <dsp:spPr>
        <a:xfrm>
          <a:off x="0" y="0"/>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Definitions are part of the written standards</a:t>
          </a:r>
        </a:p>
      </dsp:txBody>
      <dsp:txXfrm>
        <a:off x="0" y="0"/>
        <a:ext cx="6269038" cy="2786062"/>
      </dsp:txXfrm>
    </dsp:sp>
    <dsp:sp modelId="{654604C1-4D71-454E-ABD2-07F260578DF1}">
      <dsp:nvSpPr>
        <dsp:cNvPr id="0" name=""/>
        <dsp:cNvSpPr/>
      </dsp:nvSpPr>
      <dsp:spPr>
        <a:xfrm>
          <a:off x="0" y="2786062"/>
          <a:ext cx="62690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F67083-A220-2845-AE2F-55A4A196F892}">
      <dsp:nvSpPr>
        <dsp:cNvPr id="0" name=""/>
        <dsp:cNvSpPr/>
      </dsp:nvSpPr>
      <dsp:spPr>
        <a:xfrm>
          <a:off x="0" y="2786062"/>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Provide guidance to candidates who are preparing their tenure files</a:t>
          </a:r>
        </a:p>
      </dsp:txBody>
      <dsp:txXfrm>
        <a:off x="0" y="2786062"/>
        <a:ext cx="6269038" cy="2786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CAA87-672D-D544-86D0-523C2B60CAAB}">
      <dsp:nvSpPr>
        <dsp:cNvPr id="0" name=""/>
        <dsp:cNvSpPr/>
      </dsp:nvSpPr>
      <dsp:spPr>
        <a:xfrm>
          <a:off x="0" y="1677443"/>
          <a:ext cx="7037387"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C2B9D-3DC9-0A40-9300-D6A426B21CE0}">
      <dsp:nvSpPr>
        <dsp:cNvPr id="0" name=""/>
        <dsp:cNvSpPr/>
      </dsp:nvSpPr>
      <dsp:spPr>
        <a:xfrm>
          <a:off x="351869" y="1116563"/>
          <a:ext cx="4926170"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198" tIns="0" rIns="186198" bIns="0" numCol="1" spcCol="1270" anchor="ctr" anchorCtr="0">
          <a:noAutofit/>
        </a:bodyPr>
        <a:lstStyle/>
        <a:p>
          <a:pPr marL="0" lvl="0" indent="0" algn="l" defTabSz="1689100">
            <a:lnSpc>
              <a:spcPct val="90000"/>
            </a:lnSpc>
            <a:spcBef>
              <a:spcPct val="0"/>
            </a:spcBef>
            <a:spcAft>
              <a:spcPct val="35000"/>
            </a:spcAft>
            <a:buNone/>
          </a:pPr>
          <a:r>
            <a:rPr lang="en-US" sz="3800" kern="1200"/>
            <a:t>Questions</a:t>
          </a:r>
          <a:endParaRPr lang="en-CA" sz="3800" kern="1200"/>
        </a:p>
      </dsp:txBody>
      <dsp:txXfrm>
        <a:off x="406629" y="1171323"/>
        <a:ext cx="4816650" cy="1012240"/>
      </dsp:txXfrm>
    </dsp:sp>
    <dsp:sp modelId="{72B771C2-8E56-0440-850F-FBE5D21F79D0}">
      <dsp:nvSpPr>
        <dsp:cNvPr id="0" name=""/>
        <dsp:cNvSpPr/>
      </dsp:nvSpPr>
      <dsp:spPr>
        <a:xfrm>
          <a:off x="0" y="3401123"/>
          <a:ext cx="7037387"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74D6EC-AF90-DA4C-AF7D-7834DFB22323}">
      <dsp:nvSpPr>
        <dsp:cNvPr id="0" name=""/>
        <dsp:cNvSpPr/>
      </dsp:nvSpPr>
      <dsp:spPr>
        <a:xfrm>
          <a:off x="351869" y="2840243"/>
          <a:ext cx="4926170"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198" tIns="0" rIns="186198" bIns="0" numCol="1" spcCol="1270" anchor="ctr" anchorCtr="0">
          <a:noAutofit/>
        </a:bodyPr>
        <a:lstStyle/>
        <a:p>
          <a:pPr marL="0" lvl="0" indent="0" algn="l" defTabSz="1689100">
            <a:lnSpc>
              <a:spcPct val="90000"/>
            </a:lnSpc>
            <a:spcBef>
              <a:spcPct val="0"/>
            </a:spcBef>
            <a:spcAft>
              <a:spcPct val="35000"/>
            </a:spcAft>
            <a:buNone/>
          </a:pPr>
          <a:r>
            <a:rPr lang="en-US" sz="3800" kern="1200"/>
            <a:t>Perhaps even Answers</a:t>
          </a:r>
          <a:endParaRPr lang="en-CA" sz="3800" kern="1200"/>
        </a:p>
      </dsp:txBody>
      <dsp:txXfrm>
        <a:off x="406629" y="2895003"/>
        <a:ext cx="4816650"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93193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20070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84436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BCA8-DDD5-2F4E-92B2-D6DF5DA33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B99B4-92E2-7540-B227-063604976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DCB45-5774-8940-B606-1344AE1A22C9}"/>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469E4098-9058-B848-89E4-281E21127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1ADB7-49DB-524C-AD2A-C670E0A6C159}"/>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411574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E5AA-C9AB-4344-A578-1E807DA68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4CCE3-5086-9244-A98D-E736D5878D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76D83-E0EB-FB44-9118-E9F41B0B0A64}"/>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23109211-0095-6147-A041-E3577B749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A6D2C-6F80-FD4A-BE37-59C1C8E1ADD7}"/>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6752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73DF-D90D-0549-9BE8-73D78B1FF4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870C22-79EA-114F-B5DC-D24074B3B0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3545B1-8824-B64A-85F8-2CCD2892F56E}"/>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97451A3C-97FB-C24C-B6D4-FB5408660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6A177-B2FB-C140-A74F-BAB68819A0AD}"/>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296687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2BB0-CBE3-B94B-94E5-D7937EB6C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22D47-2601-A24F-AA38-C86F520F99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A430-99B2-4B43-9D24-C1F240FED8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7C5D6F-D95B-3D41-AC53-C193738982C2}"/>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6" name="Footer Placeholder 5">
            <a:extLst>
              <a:ext uri="{FF2B5EF4-FFF2-40B4-BE49-F238E27FC236}">
                <a16:creationId xmlns:a16="http://schemas.microsoft.com/office/drawing/2014/main" id="{571E78E9-4296-4847-A4F2-1DC2121A0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7FB1E-59A6-B646-90EF-83195D71D93C}"/>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304728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7C6A-5D15-4240-B3B2-E19E64B39A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320AC1-1788-584A-90FC-741B72342E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F64DD2-5736-CF42-9C18-C00D368F34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F2149C-15FE-9849-8437-8D0D2DD613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E581C3-61BC-824F-B320-CA1A05057B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FE4C5E-F90C-224B-B5E9-A9FCC0E35EF8}"/>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8" name="Footer Placeholder 7">
            <a:extLst>
              <a:ext uri="{FF2B5EF4-FFF2-40B4-BE49-F238E27FC236}">
                <a16:creationId xmlns:a16="http://schemas.microsoft.com/office/drawing/2014/main" id="{0F7843EF-11FD-F74A-8EFB-3B68EED401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CE2BD3-8A31-DF47-AD73-963CB12CE53C}"/>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3446627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0B57-2BA2-2549-A20F-67E04D331E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808616-1028-5044-831D-A84EF054C021}"/>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4" name="Footer Placeholder 3">
            <a:extLst>
              <a:ext uri="{FF2B5EF4-FFF2-40B4-BE49-F238E27FC236}">
                <a16:creationId xmlns:a16="http://schemas.microsoft.com/office/drawing/2014/main" id="{2BBAEB3C-5310-C443-B95E-77BE7D6E85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BCBB9-F8D5-A446-A2AE-5D454161D5F8}"/>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189487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0CA09-1F1C-F944-ABA6-D186A053E5B1}"/>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3" name="Footer Placeholder 2">
            <a:extLst>
              <a:ext uri="{FF2B5EF4-FFF2-40B4-BE49-F238E27FC236}">
                <a16:creationId xmlns:a16="http://schemas.microsoft.com/office/drawing/2014/main" id="{99D1C4F7-065F-CF4C-B3A1-8A45B99D6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5A9FB3-C96C-7140-9260-067B97A6FB45}"/>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902333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6003-2A1F-214E-9C7D-F3D1441A0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E1B9C1-00FF-044C-B3CC-09835C320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EB8568-CB3B-BF4D-978E-662D67EF7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F26441-C40D-F545-B22E-BA8AD3A47FE7}"/>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6" name="Footer Placeholder 5">
            <a:extLst>
              <a:ext uri="{FF2B5EF4-FFF2-40B4-BE49-F238E27FC236}">
                <a16:creationId xmlns:a16="http://schemas.microsoft.com/office/drawing/2014/main" id="{4E0035F7-B65E-534B-B180-341222B46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4A91F-2104-4042-A91B-15EAB4BF70EB}"/>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196765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025341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547D-B398-3C45-A7F7-C581503B4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273E2C-7154-B34C-8F74-456CFE36A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720B34-46AF-5D4F-994D-61622C07C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1E0712-452C-FE41-9384-7C229A1E164F}"/>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6" name="Footer Placeholder 5">
            <a:extLst>
              <a:ext uri="{FF2B5EF4-FFF2-40B4-BE49-F238E27FC236}">
                <a16:creationId xmlns:a16="http://schemas.microsoft.com/office/drawing/2014/main" id="{FFA9364C-8A77-9B4B-914C-7A24BFF86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31638-C0F8-6846-93CD-9A24A787B7F9}"/>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1030029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ADCA-B2BD-FB49-8A40-B78C257327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D27985-9746-254E-A595-44B164A6D8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CA956-BD91-CD4A-8699-03A6F903CE8F}"/>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7AD01D9E-4EEA-9547-8130-44466DD1F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77411-D050-3342-8F39-3F53123AD0D6}"/>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390131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F9767-5F80-1144-8AA1-044B2DBDC9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EBEDC0-530E-C54A-BEA3-5B4FE8756A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48D87-9E63-AC44-9C2F-849BE8E6C2E6}"/>
              </a:ext>
            </a:extLst>
          </p:cNvPr>
          <p:cNvSpPr>
            <a:spLocks noGrp="1"/>
          </p:cNvSpPr>
          <p:nvPr>
            <p:ph type="dt" sz="half" idx="10"/>
          </p:nvPr>
        </p:nvSpPr>
        <p:spPr/>
        <p:txBody>
          <a:body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EA5FF099-FF66-9C40-AE1E-C5F55458B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8372F-CC3F-2E47-8E38-B829DD96D65F}"/>
              </a:ext>
            </a:extLst>
          </p:cNvPr>
          <p:cNvSpPr>
            <a:spLocks noGrp="1"/>
          </p:cNvSpPr>
          <p:nvPr>
            <p:ph type="sldNum" sz="quarter" idx="12"/>
          </p:nvPr>
        </p:nvSpPr>
        <p:spPr/>
        <p:txBody>
          <a:bodyPr/>
          <a:lstStyle/>
          <a:p>
            <a:fld id="{C83FA9E1-6A68-554A-A36E-CFF507723C06}" type="slidenum">
              <a:rPr lang="en-US" smtClean="0"/>
              <a:t>‹#›</a:t>
            </a:fld>
            <a:endParaRPr lang="en-US"/>
          </a:p>
        </p:txBody>
      </p:sp>
    </p:spTree>
    <p:extLst>
      <p:ext uri="{BB962C8B-B14F-4D97-AF65-F5344CB8AC3E}">
        <p14:creationId xmlns:p14="http://schemas.microsoft.com/office/powerpoint/2010/main" val="131950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E3F25E-64D9-CB40-B778-896F4D2C8E18}"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228738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E3F25E-64D9-CB40-B778-896F4D2C8E18}"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64958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E3F25E-64D9-CB40-B778-896F4D2C8E18}"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24214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E3F25E-64D9-CB40-B778-896F4D2C8E18}"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87953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3F25E-64D9-CB40-B778-896F4D2C8E18}"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125862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E3F25E-64D9-CB40-B778-896F4D2C8E18}"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02747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E3F25E-64D9-CB40-B778-896F4D2C8E18}"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FFCE-7633-9449-AD93-5A2094A853B7}" type="slidenum">
              <a:rPr lang="en-US" smtClean="0"/>
              <a:t>‹#›</a:t>
            </a:fld>
            <a:endParaRPr lang="en-US"/>
          </a:p>
        </p:txBody>
      </p:sp>
    </p:spTree>
    <p:extLst>
      <p:ext uri="{BB962C8B-B14F-4D97-AF65-F5344CB8AC3E}">
        <p14:creationId xmlns:p14="http://schemas.microsoft.com/office/powerpoint/2010/main" val="35932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3F25E-64D9-CB40-B778-896F4D2C8E18}" type="datetimeFigureOut">
              <a:rPr lang="en-US" smtClean="0"/>
              <a:t>5/8/2020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9FFCE-7633-9449-AD93-5A2094A853B7}" type="slidenum">
              <a:rPr lang="en-US" smtClean="0"/>
              <a:t>‹#›</a:t>
            </a:fld>
            <a:endParaRPr lang="en-US"/>
          </a:p>
        </p:txBody>
      </p:sp>
    </p:spTree>
    <p:extLst>
      <p:ext uri="{BB962C8B-B14F-4D97-AF65-F5344CB8AC3E}">
        <p14:creationId xmlns:p14="http://schemas.microsoft.com/office/powerpoint/2010/main" val="2444878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D1817-DEDB-B049-8EB8-68A6C687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A69BD-A217-4A42-8EA1-FE577504E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6517C-794B-ED43-ADC1-0C28D1BDE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3C83C-17E3-6C4E-9F35-D035E15BB05E}" type="datetimeFigureOut">
              <a:rPr lang="en-US" smtClean="0"/>
              <a:t>5/8/2020</a:t>
            </a:fld>
            <a:endParaRPr lang="en-US"/>
          </a:p>
        </p:txBody>
      </p:sp>
      <p:sp>
        <p:nvSpPr>
          <p:cNvPr id="5" name="Footer Placeholder 4">
            <a:extLst>
              <a:ext uri="{FF2B5EF4-FFF2-40B4-BE49-F238E27FC236}">
                <a16:creationId xmlns:a16="http://schemas.microsoft.com/office/drawing/2014/main" id="{ECC902B0-D884-1148-8BB1-A03E6AB60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236C5C-C5E4-2542-96F2-57483BC7F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FA9E1-6A68-554A-A36E-CFF507723C06}" type="slidenum">
              <a:rPr lang="en-US" smtClean="0"/>
              <a:t>‹#›</a:t>
            </a:fld>
            <a:endParaRPr lang="en-US"/>
          </a:p>
        </p:txBody>
      </p:sp>
    </p:spTree>
    <p:extLst>
      <p:ext uri="{BB962C8B-B14F-4D97-AF65-F5344CB8AC3E}">
        <p14:creationId xmlns:p14="http://schemas.microsoft.com/office/powerpoint/2010/main" val="2411325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8" name="image2.jpeg" descr="035(1024x768).jpg"/>
          <p:cNvPicPr>
            <a:picLocks noChangeAspect="1"/>
          </p:cNvPicPr>
          <p:nvPr/>
        </p:nvPicPr>
        <p:blipFill rotWithShape="1">
          <a:blip r:embed="rId2"/>
          <a:srcRect t="25000"/>
          <a:stretch/>
        </p:blipFill>
        <p:spPr>
          <a:xfrm>
            <a:off x="20" y="10"/>
            <a:ext cx="12191980" cy="6857990"/>
          </a:xfrm>
          <a:prstGeom prst="rect">
            <a:avLst/>
          </a:prstGeom>
        </p:spPr>
      </p:pic>
    </p:spTree>
    <p:extLst>
      <p:ext uri="{BB962C8B-B14F-4D97-AF65-F5344CB8AC3E}">
        <p14:creationId xmlns:p14="http://schemas.microsoft.com/office/powerpoint/2010/main" val="54489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FCE09-5FC2-DF47-AA03-65052CFA80F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Indigenization Elements</a:t>
            </a:r>
          </a:p>
        </p:txBody>
      </p:sp>
      <p:sp>
        <p:nvSpPr>
          <p:cNvPr id="3" name="Content Placeholder 2">
            <a:extLst>
              <a:ext uri="{FF2B5EF4-FFF2-40B4-BE49-F238E27FC236}">
                <a16:creationId xmlns:a16="http://schemas.microsoft.com/office/drawing/2014/main" id="{755FA946-E416-8045-9936-67A6F135A80E}"/>
              </a:ext>
            </a:extLst>
          </p:cNvPr>
          <p:cNvSpPr>
            <a:spLocks noGrp="1"/>
          </p:cNvSpPr>
          <p:nvPr>
            <p:ph sz="half" idx="1"/>
          </p:nvPr>
        </p:nvSpPr>
        <p:spPr>
          <a:xfrm>
            <a:off x="684213" y="1716088"/>
            <a:ext cx="2574925" cy="4311650"/>
          </a:xfrm>
        </p:spPr>
        <p:txBody>
          <a:bodyPr wrap="square" anchor="t">
            <a:normAutofit/>
          </a:bodyPr>
          <a:lstStyle/>
          <a:p>
            <a:endParaRPr lang="en-US"/>
          </a:p>
          <a:p>
            <a:pPr marL="0" indent="0">
              <a:buNone/>
            </a:pPr>
            <a:r>
              <a:rPr lang="en-US"/>
              <a:t>Students</a:t>
            </a:r>
          </a:p>
          <a:p>
            <a:pPr marL="0" indent="0">
              <a:buNone/>
            </a:pPr>
            <a:r>
              <a:rPr lang="en-US"/>
              <a:t>Spaces</a:t>
            </a:r>
          </a:p>
          <a:p>
            <a:pPr marL="0" indent="0">
              <a:buNone/>
            </a:pPr>
            <a:r>
              <a:rPr lang="en-US"/>
              <a:t>Programs</a:t>
            </a:r>
          </a:p>
          <a:p>
            <a:pPr marL="0" indent="0">
              <a:buNone/>
            </a:pPr>
            <a:r>
              <a:rPr lang="en-US"/>
              <a:t>Faculty</a:t>
            </a:r>
          </a:p>
          <a:p>
            <a:pPr marL="0" indent="0">
              <a:buNone/>
            </a:pPr>
            <a:r>
              <a:rPr lang="en-US"/>
              <a:t>Knowledge</a:t>
            </a:r>
          </a:p>
          <a:p>
            <a:pPr marL="0" indent="0">
              <a:buNone/>
            </a:pPr>
            <a:r>
              <a:rPr lang="en-US"/>
              <a:t>Governance</a:t>
            </a:r>
          </a:p>
        </p:txBody>
      </p:sp>
      <p:sp>
        <p:nvSpPr>
          <p:cNvPr id="4" name="Text Placeholder 3">
            <a:extLst>
              <a:ext uri="{FF2B5EF4-FFF2-40B4-BE49-F238E27FC236}">
                <a16:creationId xmlns:a16="http://schemas.microsoft.com/office/drawing/2014/main" id="{1215A8D2-608C-FA4E-8B6B-948804351A9C}"/>
              </a:ext>
            </a:extLst>
          </p:cNvPr>
          <p:cNvSpPr>
            <a:spLocks noGrp="1"/>
          </p:cNvSpPr>
          <p:nvPr>
            <p:ph sz="half" idx="2"/>
          </p:nvPr>
        </p:nvSpPr>
        <p:spPr>
          <a:xfrm>
            <a:off x="3341688" y="1716088"/>
            <a:ext cx="8166100" cy="4311650"/>
          </a:xfrm>
        </p:spPr>
        <p:txBody>
          <a:bodyPr wrap="square" anchor="t">
            <a:normAutofit/>
          </a:bodyPr>
          <a:lstStyle/>
          <a:p>
            <a:endParaRPr lang="en-US"/>
          </a:p>
          <a:p>
            <a:r>
              <a:rPr lang="en-US"/>
              <a:t>Founded on principle of Indian Control of Indian Education,  1972</a:t>
            </a:r>
          </a:p>
          <a:p>
            <a:endParaRPr lang="en-US"/>
          </a:p>
          <a:p>
            <a:r>
              <a:rPr lang="en-US"/>
              <a:t>Non–linear site phased approach</a:t>
            </a:r>
          </a:p>
          <a:p>
            <a:r>
              <a:rPr lang="en-US"/>
              <a:t>Institutions can in different phases at the same time</a:t>
            </a:r>
          </a:p>
        </p:txBody>
      </p:sp>
    </p:spTree>
    <p:extLst>
      <p:ext uri="{BB962C8B-B14F-4D97-AF65-F5344CB8AC3E}">
        <p14:creationId xmlns:p14="http://schemas.microsoft.com/office/powerpoint/2010/main" val="67856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BF69622-2E11-A246-98E5-CAF66ED06F29}"/>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University Indigenization</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69D6C2-472D-444F-B315-7635F0B6FAFD}"/>
              </a:ext>
            </a:extLst>
          </p:cNvPr>
          <p:cNvSpPr>
            <a:spLocks noGrp="1"/>
          </p:cNvSpPr>
          <p:nvPr>
            <p:ph idx="1"/>
          </p:nvPr>
        </p:nvSpPr>
        <p:spPr>
          <a:xfrm>
            <a:off x="4379709" y="686862"/>
            <a:ext cx="7037591" cy="5475129"/>
          </a:xfrm>
        </p:spPr>
        <p:txBody>
          <a:bodyPr anchor="ctr">
            <a:normAutofit/>
          </a:bodyPr>
          <a:lstStyle/>
          <a:p>
            <a:r>
              <a:rPr lang="en-US" sz="2600"/>
              <a:t>Significant increase in hiring of Indigenous faculty</a:t>
            </a:r>
          </a:p>
          <a:p>
            <a:r>
              <a:rPr lang="en-US" sz="2600"/>
              <a:t>Social sciences, humanities, sciences, </a:t>
            </a:r>
          </a:p>
          <a:p>
            <a:r>
              <a:rPr lang="en-US" sz="2600"/>
              <a:t>Education, law, health, business</a:t>
            </a:r>
          </a:p>
          <a:p>
            <a:r>
              <a:rPr lang="en-US" sz="2600"/>
              <a:t>Mostly beyond Indigenous Studies</a:t>
            </a:r>
          </a:p>
          <a:p>
            <a:endParaRPr lang="en-US" sz="2600"/>
          </a:p>
          <a:p>
            <a:r>
              <a:rPr lang="en-US" sz="2600"/>
              <a:t>Both individual hires and cluster hires</a:t>
            </a:r>
          </a:p>
          <a:p>
            <a:endParaRPr lang="en-US" sz="2600"/>
          </a:p>
          <a:p>
            <a:r>
              <a:rPr lang="en-US" sz="2600"/>
              <a:t>Response to TRC report and Universities Canada statements</a:t>
            </a:r>
          </a:p>
          <a:p>
            <a:endParaRPr lang="en-US" sz="2600"/>
          </a:p>
        </p:txBody>
      </p:sp>
    </p:spTree>
    <p:extLst>
      <p:ext uri="{BB962C8B-B14F-4D97-AF65-F5344CB8AC3E}">
        <p14:creationId xmlns:p14="http://schemas.microsoft.com/office/powerpoint/2010/main" val="424140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A9AF1-485A-D34B-827C-402173ABCC80}"/>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University Indigenization</a:t>
            </a:r>
          </a:p>
        </p:txBody>
      </p:sp>
      <p:sp>
        <p:nvSpPr>
          <p:cNvPr id="25"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5E113F-A8E6-954F-BDAB-53C0C3921705}"/>
              </a:ext>
            </a:extLst>
          </p:cNvPr>
          <p:cNvSpPr>
            <a:spLocks noGrp="1"/>
          </p:cNvSpPr>
          <p:nvPr>
            <p:ph idx="1"/>
          </p:nvPr>
        </p:nvSpPr>
        <p:spPr>
          <a:xfrm>
            <a:off x="4447308" y="591344"/>
            <a:ext cx="6906491" cy="5585619"/>
          </a:xfrm>
        </p:spPr>
        <p:txBody>
          <a:bodyPr anchor="ctr">
            <a:normAutofit/>
          </a:bodyPr>
          <a:lstStyle/>
          <a:p>
            <a:r>
              <a:rPr lang="en-US" sz="1700"/>
              <a:t>Demand for Indigenous faculty exceeds demand</a:t>
            </a:r>
          </a:p>
          <a:p>
            <a:r>
              <a:rPr lang="en-US" sz="1700"/>
              <a:t>Extremely competitive</a:t>
            </a:r>
          </a:p>
          <a:p>
            <a:r>
              <a:rPr lang="en-US" sz="1700"/>
              <a:t>Complement still very small: 1.5%</a:t>
            </a:r>
          </a:p>
          <a:p>
            <a:r>
              <a:rPr lang="en-US" sz="1700"/>
              <a:t>Reports from CAUT conference of significant challenges</a:t>
            </a:r>
          </a:p>
          <a:p>
            <a:pPr lvl="1"/>
            <a:r>
              <a:rPr lang="en-US" sz="1700"/>
              <a:t>Hostile  and/or unsupportive colleagues</a:t>
            </a:r>
          </a:p>
          <a:p>
            <a:pPr lvl="1"/>
            <a:r>
              <a:rPr lang="en-US" sz="1700"/>
              <a:t>High service and representative demands on university committees</a:t>
            </a:r>
          </a:p>
          <a:p>
            <a:pPr lvl="1"/>
            <a:r>
              <a:rPr lang="en-US" sz="1700"/>
              <a:t>Assumption of admin responsibilities at early career stage, sometimes prior to tenure</a:t>
            </a:r>
          </a:p>
          <a:p>
            <a:pPr lvl="1"/>
            <a:r>
              <a:rPr lang="en-US" sz="1700"/>
              <a:t>Lack of understanding and/or support for research, often community based</a:t>
            </a:r>
          </a:p>
          <a:p>
            <a:pPr lvl="1"/>
            <a:r>
              <a:rPr lang="en-US" sz="1700"/>
              <a:t>Biased or prejudiced teaching reviews</a:t>
            </a:r>
          </a:p>
          <a:p>
            <a:pPr lvl="1"/>
            <a:endParaRPr lang="en-US" sz="1700"/>
          </a:p>
          <a:p>
            <a:pPr lvl="1"/>
            <a:endParaRPr lang="en-US" sz="1700"/>
          </a:p>
          <a:p>
            <a:pPr lvl="1"/>
            <a:endParaRPr lang="en-US" sz="1700"/>
          </a:p>
        </p:txBody>
      </p:sp>
    </p:spTree>
    <p:extLst>
      <p:ext uri="{BB962C8B-B14F-4D97-AF65-F5344CB8AC3E}">
        <p14:creationId xmlns:p14="http://schemas.microsoft.com/office/powerpoint/2010/main" val="7785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A5814A-479A-B44A-B082-26CB478B6047}"/>
              </a:ext>
            </a:extLst>
          </p:cNvPr>
          <p:cNvSpPr>
            <a:spLocks noGrp="1"/>
          </p:cNvSpPr>
          <p:nvPr>
            <p:ph type="title"/>
          </p:nvPr>
        </p:nvSpPr>
        <p:spPr>
          <a:xfrm>
            <a:off x="640079" y="2023236"/>
            <a:ext cx="3659777" cy="2820908"/>
          </a:xfrm>
        </p:spPr>
        <p:txBody>
          <a:bodyPr>
            <a:normAutofit/>
          </a:bodyPr>
          <a:lstStyle/>
          <a:p>
            <a:r>
              <a:rPr lang="en-US" sz="4000" dirty="0">
                <a:solidFill>
                  <a:srgbClr val="FFFFFF"/>
                </a:solidFill>
              </a:rPr>
              <a:t>Indigenization</a:t>
            </a:r>
            <a:br>
              <a:rPr lang="en-US" sz="4000" dirty="0">
                <a:solidFill>
                  <a:srgbClr val="FFFFFF"/>
                </a:solidFill>
              </a:rPr>
            </a:br>
            <a:r>
              <a:rPr lang="en-US" sz="4000" dirty="0">
                <a:solidFill>
                  <a:srgbClr val="FFFFFF"/>
                </a:solidFill>
              </a:rPr>
              <a:t>Guidance</a:t>
            </a:r>
            <a:br>
              <a:rPr lang="en-US" sz="4000" dirty="0">
                <a:solidFill>
                  <a:srgbClr val="FFFFFF"/>
                </a:solidFill>
              </a:rPr>
            </a:br>
            <a:r>
              <a:rPr lang="en-US" sz="4000" dirty="0">
                <a:solidFill>
                  <a:srgbClr val="FFFFFF"/>
                </a:solidFill>
              </a:rPr>
              <a:t>Documents</a:t>
            </a:r>
          </a:p>
        </p:txBody>
      </p:sp>
      <p:graphicFrame>
        <p:nvGraphicFramePr>
          <p:cNvPr id="5" name="Content Placeholder 2">
            <a:extLst>
              <a:ext uri="{FF2B5EF4-FFF2-40B4-BE49-F238E27FC236}">
                <a16:creationId xmlns:a16="http://schemas.microsoft.com/office/drawing/2014/main" id="{130EDD0C-B3E5-46D7-AF44-F92574EC7889}"/>
              </a:ext>
            </a:extLst>
          </p:cNvPr>
          <p:cNvGraphicFramePr>
            <a:graphicFrameLocks noGrp="1"/>
          </p:cNvGraphicFramePr>
          <p:nvPr>
            <p:ph idx="1"/>
            <p:extLst>
              <p:ext uri="{D42A27DB-BD31-4B8C-83A1-F6EECF244321}">
                <p14:modId xmlns:p14="http://schemas.microsoft.com/office/powerpoint/2010/main" val="305510351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653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EFB58D-9D9E-4D4B-9445-E3AEEBE66947}"/>
              </a:ext>
            </a:extLst>
          </p:cNvPr>
          <p:cNvSpPr>
            <a:spLocks noGrp="1"/>
          </p:cNvSpPr>
          <p:nvPr>
            <p:ph type="title"/>
          </p:nvPr>
        </p:nvSpPr>
        <p:spPr>
          <a:xfrm>
            <a:off x="524256" y="583616"/>
            <a:ext cx="3722141" cy="5520579"/>
          </a:xfrm>
        </p:spPr>
        <p:txBody>
          <a:bodyPr>
            <a:normAutofit/>
          </a:bodyPr>
          <a:lstStyle/>
          <a:p>
            <a:r>
              <a:rPr lang="en-US">
                <a:solidFill>
                  <a:srgbClr val="FFFFFF"/>
                </a:solidFill>
              </a:rPr>
              <a:t>CAUT Policy Statement on Indigenizing the Academy</a:t>
            </a:r>
            <a:br>
              <a:rPr lang="en-US">
                <a:solidFill>
                  <a:srgbClr val="FFFFFF"/>
                </a:solidFill>
              </a:rPr>
            </a:br>
            <a:r>
              <a:rPr lang="en-US">
                <a:solidFill>
                  <a:srgbClr val="FFFFFF"/>
                </a:solidFill>
              </a:rPr>
              <a:t> </a:t>
            </a:r>
            <a:br>
              <a:rPr lang="en-US">
                <a:solidFill>
                  <a:srgbClr val="FFFFFF"/>
                </a:solidFill>
              </a:rPr>
            </a:br>
            <a:r>
              <a:rPr lang="en-US">
                <a:solidFill>
                  <a:srgbClr val="FFFFFF"/>
                </a:solidFill>
              </a:rPr>
              <a:t>November 2016</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40A1A3A-1B30-44DC-BFF6-A64056A07711}"/>
              </a:ext>
            </a:extLst>
          </p:cNvPr>
          <p:cNvGraphicFramePr>
            <a:graphicFrameLocks noGrp="1"/>
          </p:cNvGraphicFramePr>
          <p:nvPr>
            <p:ph idx="1"/>
            <p:extLst>
              <p:ext uri="{D42A27DB-BD31-4B8C-83A1-F6EECF244321}">
                <p14:modId xmlns:p14="http://schemas.microsoft.com/office/powerpoint/2010/main" val="3977626479"/>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10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A7B4CA9-A46E-9B4B-A597-A5D381B4375F}"/>
              </a:ext>
            </a:extLst>
          </p:cNvPr>
          <p:cNvSpPr>
            <a:spLocks noGrp="1"/>
          </p:cNvSpPr>
          <p:nvPr>
            <p:ph type="title"/>
          </p:nvPr>
        </p:nvSpPr>
        <p:spPr>
          <a:xfrm>
            <a:off x="777240" y="731519"/>
            <a:ext cx="2845191" cy="3237579"/>
          </a:xfrm>
        </p:spPr>
        <p:txBody>
          <a:bodyPr>
            <a:normAutofit/>
          </a:bodyPr>
          <a:lstStyle/>
          <a:p>
            <a:r>
              <a:rPr lang="en-US" sz="3200">
                <a:solidFill>
                  <a:srgbClr val="FFFFFF"/>
                </a:solidFill>
              </a:rPr>
              <a:t>CAUT Policy Statement on Indigenizing the Academy</a:t>
            </a:r>
            <a:br>
              <a:rPr lang="en-US" sz="3200">
                <a:solidFill>
                  <a:srgbClr val="FFFFFF"/>
                </a:solidFill>
              </a:rPr>
            </a:br>
            <a:r>
              <a:rPr lang="en-US" sz="3200">
                <a:solidFill>
                  <a:srgbClr val="FFFFFF"/>
                </a:solidFill>
              </a:rPr>
              <a:t> </a:t>
            </a:r>
            <a:br>
              <a:rPr lang="en-US" sz="3200">
                <a:solidFill>
                  <a:srgbClr val="FFFFFF"/>
                </a:solidFill>
              </a:rPr>
            </a:br>
            <a:r>
              <a:rPr lang="en-US" sz="3200">
                <a:solidFill>
                  <a:srgbClr val="FFFFFF"/>
                </a:solidFill>
              </a:rPr>
              <a:t>November 2016</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9CA211-39C3-EA46-AFBC-76274B1CD439}"/>
              </a:ext>
            </a:extLst>
          </p:cNvPr>
          <p:cNvSpPr>
            <a:spLocks noGrp="1"/>
          </p:cNvSpPr>
          <p:nvPr>
            <p:ph idx="1"/>
          </p:nvPr>
        </p:nvSpPr>
        <p:spPr>
          <a:xfrm>
            <a:off x="4379709" y="686862"/>
            <a:ext cx="7037591" cy="5475129"/>
          </a:xfrm>
        </p:spPr>
        <p:txBody>
          <a:bodyPr anchor="ctr">
            <a:normAutofit/>
          </a:bodyPr>
          <a:lstStyle/>
          <a:p>
            <a:r>
              <a:rPr lang="en-CA" sz="2600"/>
              <a:t>Indigenizing may require employers and academic staff associations to negotiate appropriate amendments to their collective agreements, or terms and conditions of employment, with a view to </a:t>
            </a:r>
            <a:r>
              <a:rPr lang="en-CA" sz="2600" i="1"/>
              <a:t>establishing equitable policies and practices </a:t>
            </a:r>
            <a:r>
              <a:rPr lang="en-CA" sz="2600"/>
              <a:t>that involve Aboriginal Peoples and Indigenous Knowledge in all aspects of campus life.</a:t>
            </a:r>
            <a:endParaRPr lang="en-US" sz="2600"/>
          </a:p>
        </p:txBody>
      </p:sp>
    </p:spTree>
    <p:extLst>
      <p:ext uri="{BB962C8B-B14F-4D97-AF65-F5344CB8AC3E}">
        <p14:creationId xmlns:p14="http://schemas.microsoft.com/office/powerpoint/2010/main" val="340686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06CA7D-CB97-C44E-A3AB-B9468225924A}"/>
              </a:ext>
            </a:extLst>
          </p:cNvPr>
          <p:cNvSpPr>
            <a:spLocks noGrp="1"/>
          </p:cNvSpPr>
          <p:nvPr>
            <p:ph type="title"/>
          </p:nvPr>
        </p:nvSpPr>
        <p:spPr>
          <a:xfrm>
            <a:off x="524256" y="583616"/>
            <a:ext cx="3722141" cy="5520579"/>
          </a:xfrm>
        </p:spPr>
        <p:txBody>
          <a:bodyPr>
            <a:normAutofit/>
          </a:bodyPr>
          <a:lstStyle/>
          <a:p>
            <a:r>
              <a:rPr lang="en-US">
                <a:solidFill>
                  <a:srgbClr val="FFFFFF"/>
                </a:solidFill>
              </a:rPr>
              <a:t>CAUT Policy Statement on Indigenizing the Academy</a:t>
            </a:r>
            <a:br>
              <a:rPr lang="en-US">
                <a:solidFill>
                  <a:srgbClr val="FFFFFF"/>
                </a:solidFill>
              </a:rPr>
            </a:br>
            <a:r>
              <a:rPr lang="en-US">
                <a:solidFill>
                  <a:srgbClr val="FFFFFF"/>
                </a:solidFill>
              </a:rPr>
              <a:t> </a:t>
            </a:r>
            <a:br>
              <a:rPr lang="en-US">
                <a:solidFill>
                  <a:srgbClr val="FFFFFF"/>
                </a:solidFill>
              </a:rPr>
            </a:br>
            <a:r>
              <a:rPr lang="en-US">
                <a:solidFill>
                  <a:srgbClr val="FFFFFF"/>
                </a:solidFill>
              </a:rPr>
              <a:t>November 2016</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EB5DB0A-8A72-4C28-89B3-61FF68822F81}"/>
              </a:ext>
            </a:extLst>
          </p:cNvPr>
          <p:cNvGraphicFramePr>
            <a:graphicFrameLocks noGrp="1"/>
          </p:cNvGraphicFramePr>
          <p:nvPr>
            <p:ph idx="1"/>
            <p:extLst>
              <p:ext uri="{D42A27DB-BD31-4B8C-83A1-F6EECF244321}">
                <p14:modId xmlns:p14="http://schemas.microsoft.com/office/powerpoint/2010/main" val="3050678760"/>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345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E4C535-FB5C-5845-89FE-535AF9F548C8}"/>
              </a:ext>
            </a:extLst>
          </p:cNvPr>
          <p:cNvSpPr>
            <a:spLocks noGrp="1"/>
          </p:cNvSpPr>
          <p:nvPr>
            <p:ph type="title"/>
          </p:nvPr>
        </p:nvSpPr>
        <p:spPr>
          <a:xfrm>
            <a:off x="524256" y="583616"/>
            <a:ext cx="3722141" cy="5520579"/>
          </a:xfrm>
        </p:spPr>
        <p:txBody>
          <a:bodyPr>
            <a:normAutofit/>
          </a:bodyPr>
          <a:lstStyle/>
          <a:p>
            <a:r>
              <a:rPr lang="en-US">
                <a:solidFill>
                  <a:srgbClr val="FFFFFF"/>
                </a:solidFill>
              </a:rPr>
              <a:t>CAUT Policy Statement on Indigenizing the Academy</a:t>
            </a:r>
            <a:br>
              <a:rPr lang="en-US">
                <a:solidFill>
                  <a:srgbClr val="FFFFFF"/>
                </a:solidFill>
              </a:rPr>
            </a:br>
            <a:r>
              <a:rPr lang="en-US">
                <a:solidFill>
                  <a:srgbClr val="FFFFFF"/>
                </a:solidFill>
              </a:rPr>
              <a:t> </a:t>
            </a:r>
            <a:br>
              <a:rPr lang="en-US">
                <a:solidFill>
                  <a:srgbClr val="FFFFFF"/>
                </a:solidFill>
              </a:rPr>
            </a:br>
            <a:r>
              <a:rPr lang="en-US">
                <a:solidFill>
                  <a:srgbClr val="FFFFFF"/>
                </a:solidFill>
              </a:rPr>
              <a:t>November 2016</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1D13120-8D84-4859-BD89-2D714BA2021F}"/>
              </a:ext>
            </a:extLst>
          </p:cNvPr>
          <p:cNvGraphicFramePr>
            <a:graphicFrameLocks noGrp="1"/>
          </p:cNvGraphicFramePr>
          <p:nvPr>
            <p:ph idx="1"/>
            <p:extLst>
              <p:ext uri="{D42A27DB-BD31-4B8C-83A1-F6EECF244321}">
                <p14:modId xmlns:p14="http://schemas.microsoft.com/office/powerpoint/2010/main" val="3305520749"/>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551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3415644-1E24-C44B-BEF2-BFF33AB51427}"/>
              </a:ext>
            </a:extLst>
          </p:cNvPr>
          <p:cNvSpPr>
            <a:spLocks noGrp="1"/>
          </p:cNvSpPr>
          <p:nvPr>
            <p:ph type="title"/>
          </p:nvPr>
        </p:nvSpPr>
        <p:spPr>
          <a:xfrm>
            <a:off x="731520" y="731520"/>
            <a:ext cx="6089904" cy="1426464"/>
          </a:xfrm>
        </p:spPr>
        <p:txBody>
          <a:bodyPr>
            <a:normAutofit/>
          </a:bodyPr>
          <a:lstStyle/>
          <a:p>
            <a:r>
              <a:rPr lang="en-US" sz="2400">
                <a:solidFill>
                  <a:srgbClr val="FFFFFF"/>
                </a:solidFill>
              </a:rPr>
              <a:t>CAUT Policy Statement on Indigenizing the Academy</a:t>
            </a:r>
            <a:br>
              <a:rPr lang="en-US" sz="2400">
                <a:solidFill>
                  <a:srgbClr val="FFFFFF"/>
                </a:solidFill>
              </a:rPr>
            </a:br>
            <a:r>
              <a:rPr lang="en-US" sz="2400">
                <a:solidFill>
                  <a:srgbClr val="FFFFFF"/>
                </a:solidFill>
              </a:rPr>
              <a:t> </a:t>
            </a:r>
            <a:br>
              <a:rPr lang="en-US" sz="2400">
                <a:solidFill>
                  <a:srgbClr val="FFFFFF"/>
                </a:solidFill>
              </a:rPr>
            </a:br>
            <a:r>
              <a:rPr lang="en-US" sz="2400">
                <a:solidFill>
                  <a:srgbClr val="FFFFFF"/>
                </a:solidFill>
              </a:rPr>
              <a:t>November 2016</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F37E27-4F0B-5444-841A-925839195B57}"/>
              </a:ext>
            </a:extLst>
          </p:cNvPr>
          <p:cNvSpPr>
            <a:spLocks noGrp="1"/>
          </p:cNvSpPr>
          <p:nvPr>
            <p:ph idx="1"/>
          </p:nvPr>
        </p:nvSpPr>
        <p:spPr>
          <a:xfrm>
            <a:off x="789456" y="2798385"/>
            <a:ext cx="10597729" cy="3283260"/>
          </a:xfrm>
        </p:spPr>
        <p:txBody>
          <a:bodyPr anchor="ctr">
            <a:normAutofit/>
          </a:bodyPr>
          <a:lstStyle/>
          <a:p>
            <a:r>
              <a:rPr lang="en-CA" sz="2300"/>
              <a:t>Explicit recognition, in all Aboriginal academic staff hiring, training, and evaluation procedures, </a:t>
            </a:r>
            <a:r>
              <a:rPr lang="en-CA" sz="2300" i="1"/>
              <a:t>of special qualifications and contributions </a:t>
            </a:r>
            <a:r>
              <a:rPr lang="en-CA" sz="2300"/>
              <a:t>including: development and sharing of Indigenous knowledge and languages; engagement with culturally appropriate research and publication venues; community service; and any other relevant considerations, including lived experiences within Aboriginal communities.</a:t>
            </a:r>
          </a:p>
          <a:p>
            <a:r>
              <a:rPr lang="en-CA" sz="2300"/>
              <a:t>Explicit recognition of, and appropriate compensation for, any increased workload that may be taken on by Aboriginal academic staff as a consequence of their community status and/or obligations.</a:t>
            </a:r>
            <a:r>
              <a:rPr lang="en-CA" sz="2300" baseline="30000"/>
              <a:t>2</a:t>
            </a:r>
            <a:endParaRPr lang="en-CA" sz="2300"/>
          </a:p>
          <a:p>
            <a:endParaRPr lang="en-US" sz="2300"/>
          </a:p>
        </p:txBody>
      </p:sp>
    </p:spTree>
    <p:extLst>
      <p:ext uri="{BB962C8B-B14F-4D97-AF65-F5344CB8AC3E}">
        <p14:creationId xmlns:p14="http://schemas.microsoft.com/office/powerpoint/2010/main" val="3047924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D7598D-AC5C-084A-94D9-C1135531002A}"/>
              </a:ext>
            </a:extLst>
          </p:cNvPr>
          <p:cNvSpPr>
            <a:spLocks noGrp="1"/>
          </p:cNvSpPr>
          <p:nvPr>
            <p:ph type="title"/>
          </p:nvPr>
        </p:nvSpPr>
        <p:spPr>
          <a:xfrm>
            <a:off x="731520" y="731520"/>
            <a:ext cx="6089904" cy="1426464"/>
          </a:xfrm>
        </p:spPr>
        <p:txBody>
          <a:bodyPr>
            <a:normAutofit/>
          </a:bodyPr>
          <a:lstStyle/>
          <a:p>
            <a:r>
              <a:rPr lang="en-US" sz="2400">
                <a:solidFill>
                  <a:srgbClr val="FFFFFF"/>
                </a:solidFill>
              </a:rPr>
              <a:t>CAUT Policy Statement on Indigenizing the Academy</a:t>
            </a:r>
            <a:br>
              <a:rPr lang="en-US" sz="2400">
                <a:solidFill>
                  <a:srgbClr val="FFFFFF"/>
                </a:solidFill>
              </a:rPr>
            </a:br>
            <a:r>
              <a:rPr lang="en-US" sz="2400">
                <a:solidFill>
                  <a:srgbClr val="FFFFFF"/>
                </a:solidFill>
              </a:rPr>
              <a:t> </a:t>
            </a:r>
            <a:br>
              <a:rPr lang="en-US" sz="2400">
                <a:solidFill>
                  <a:srgbClr val="FFFFFF"/>
                </a:solidFill>
              </a:rPr>
            </a:br>
            <a:r>
              <a:rPr lang="en-US" sz="2400">
                <a:solidFill>
                  <a:srgbClr val="FFFFFF"/>
                </a:solidFill>
              </a:rPr>
              <a:t>November 2016</a:t>
            </a:r>
          </a:p>
        </p:txBody>
      </p:sp>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551B58-B311-7D48-945C-C58AD63A8626}"/>
              </a:ext>
            </a:extLst>
          </p:cNvPr>
          <p:cNvSpPr>
            <a:spLocks noGrp="1"/>
          </p:cNvSpPr>
          <p:nvPr>
            <p:ph idx="1"/>
          </p:nvPr>
        </p:nvSpPr>
        <p:spPr>
          <a:xfrm>
            <a:off x="789456" y="2798385"/>
            <a:ext cx="10597729" cy="3283260"/>
          </a:xfrm>
        </p:spPr>
        <p:txBody>
          <a:bodyPr anchor="ctr">
            <a:normAutofit/>
          </a:bodyPr>
          <a:lstStyle/>
          <a:p>
            <a:r>
              <a:rPr lang="en-CA" sz="2100"/>
              <a:t>Appropriate opportunities and support for Aboriginal academic staff to ensure the maintenance of significant ongoing relationships with their home communities, lands and waters.</a:t>
            </a:r>
          </a:p>
          <a:p>
            <a:r>
              <a:rPr lang="en-CA" sz="2100"/>
              <a:t>Mechanisms for the appropriate incorporation of Aboriginal content and Indigenous knowledge into campus-wide curricula.</a:t>
            </a:r>
          </a:p>
          <a:p>
            <a:r>
              <a:rPr lang="en-CA" sz="2100"/>
              <a:t> In order to ensure that such curricular revisions do not result in tokenism, distortion, or cultural appropriation, sufficient library, archival, and other resources shall be made available to enable research and development of new approaches relating to the full diversity of Aboriginal histories, languages, cultures, perspectives, pedagogies, and experiences.</a:t>
            </a:r>
          </a:p>
          <a:p>
            <a:endParaRPr lang="en-US" sz="2100"/>
          </a:p>
        </p:txBody>
      </p:sp>
    </p:spTree>
    <p:extLst>
      <p:ext uri="{BB962C8B-B14F-4D97-AF65-F5344CB8AC3E}">
        <p14:creationId xmlns:p14="http://schemas.microsoft.com/office/powerpoint/2010/main" val="226108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E964C-6BE0-B842-8ACA-9B1C9779F680}"/>
              </a:ext>
            </a:extLst>
          </p:cNvPr>
          <p:cNvSpPr>
            <a:spLocks noGrp="1"/>
          </p:cNvSpPr>
          <p:nvPr>
            <p:ph type="ctrTitle"/>
          </p:nvPr>
        </p:nvSpPr>
        <p:spPr>
          <a:xfrm>
            <a:off x="4520396" y="2419390"/>
            <a:ext cx="6876267" cy="2019221"/>
          </a:xfrm>
        </p:spPr>
        <p:txBody>
          <a:bodyPr anchor="ctr">
            <a:normAutofit/>
          </a:bodyPr>
          <a:lstStyle/>
          <a:p>
            <a:pPr algn="l"/>
            <a:r>
              <a:rPr lang="en-US">
                <a:solidFill>
                  <a:schemeClr val="bg1"/>
                </a:solidFill>
              </a:rPr>
              <a:t>Indigenization</a:t>
            </a:r>
          </a:p>
        </p:txBody>
      </p:sp>
      <p:sp>
        <p:nvSpPr>
          <p:cNvPr id="3" name="Subtitle 2">
            <a:extLst>
              <a:ext uri="{FF2B5EF4-FFF2-40B4-BE49-F238E27FC236}">
                <a16:creationId xmlns:a16="http://schemas.microsoft.com/office/drawing/2014/main" id="{D1894AAA-3E1B-0648-B194-A1B6F9C64217}"/>
              </a:ext>
            </a:extLst>
          </p:cNvPr>
          <p:cNvSpPr>
            <a:spLocks noGrp="1"/>
          </p:cNvSpPr>
          <p:nvPr>
            <p:ph type="subTitle" idx="1"/>
          </p:nvPr>
        </p:nvSpPr>
        <p:spPr>
          <a:xfrm>
            <a:off x="795339" y="2418588"/>
            <a:ext cx="2929718" cy="2020824"/>
          </a:xfrm>
        </p:spPr>
        <p:txBody>
          <a:bodyPr anchor="ctr">
            <a:normAutofit/>
          </a:bodyPr>
          <a:lstStyle/>
          <a:p>
            <a:pPr algn="r"/>
            <a:r>
              <a:rPr lang="en-US">
                <a:solidFill>
                  <a:schemeClr val="bg1"/>
                </a:solidFill>
              </a:rPr>
              <a:t>Reconciliation, Faculty Associations, and Collective Agreements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5842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78133D-ABBD-4C48-BE0B-7E25E0BE3D9A}"/>
              </a:ext>
            </a:extLst>
          </p:cNvPr>
          <p:cNvSpPr>
            <a:spLocks noGrp="1"/>
          </p:cNvSpPr>
          <p:nvPr>
            <p:ph type="title"/>
          </p:nvPr>
        </p:nvSpPr>
        <p:spPr>
          <a:xfrm>
            <a:off x="524256" y="583616"/>
            <a:ext cx="3722141" cy="5520579"/>
          </a:xfrm>
        </p:spPr>
        <p:txBody>
          <a:bodyPr>
            <a:normAutofit/>
          </a:bodyPr>
          <a:lstStyle/>
          <a:p>
            <a:r>
              <a:rPr lang="en-US">
                <a:solidFill>
                  <a:srgbClr val="FFFFFF"/>
                </a:solidFill>
              </a:rPr>
              <a:t>Universities Canada</a:t>
            </a:r>
            <a:br>
              <a:rPr lang="en-US">
                <a:solidFill>
                  <a:srgbClr val="FFFFFF"/>
                </a:solidFill>
              </a:rPr>
            </a:br>
            <a:r>
              <a:rPr lang="en-US">
                <a:solidFill>
                  <a:srgbClr val="FFFFFF"/>
                </a:solidFill>
              </a:rPr>
              <a:t>Principles of Indigenous Education</a:t>
            </a:r>
            <a:br>
              <a:rPr lang="en-US">
                <a:solidFill>
                  <a:srgbClr val="FFFFFF"/>
                </a:solidFill>
              </a:rPr>
            </a:br>
            <a:r>
              <a:rPr lang="en-US">
                <a:solidFill>
                  <a:srgbClr val="FFFFFF"/>
                </a:solidFill>
              </a:rPr>
              <a:t>June 2015</a:t>
            </a:r>
          </a:p>
        </p:txBody>
      </p:sp>
      <p:sp>
        <p:nvSpPr>
          <p:cNvPr id="30" name="Rectangle 2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820C1C-A9B0-F84D-A140-FA1E2F3D6F67}"/>
              </a:ext>
            </a:extLst>
          </p:cNvPr>
          <p:cNvSpPr>
            <a:spLocks noGrp="1"/>
          </p:cNvSpPr>
          <p:nvPr>
            <p:ph idx="1"/>
          </p:nvPr>
        </p:nvSpPr>
        <p:spPr>
          <a:xfrm>
            <a:off x="4934269" y="583616"/>
            <a:ext cx="6594189" cy="5520579"/>
          </a:xfrm>
        </p:spPr>
        <p:txBody>
          <a:bodyPr anchor="ctr">
            <a:normAutofit/>
          </a:bodyPr>
          <a:lstStyle/>
          <a:p>
            <a:pPr fontAlgn="base"/>
            <a:r>
              <a:rPr lang="en-CA">
                <a:solidFill>
                  <a:srgbClr val="FFFFFF"/>
                </a:solidFill>
              </a:rPr>
              <a:t>Recognize the importance of Indigenous education leadership through representation at the governance level and within faculty, professional and administrative staff.</a:t>
            </a:r>
          </a:p>
          <a:p>
            <a:pPr fontAlgn="base"/>
            <a:r>
              <a:rPr lang="en-CA">
                <a:solidFill>
                  <a:srgbClr val="FFFFFF"/>
                </a:solidFill>
              </a:rPr>
              <a:t>Continue to build welcoming and respectful learning environments on campuses through the implementation of academic programs, services, support mechanisms, and spaces dedicated to Indigenous students.</a:t>
            </a:r>
          </a:p>
          <a:p>
            <a:endParaRPr lang="en-US">
              <a:solidFill>
                <a:srgbClr val="FFFFFF"/>
              </a:solidFill>
            </a:endParaRPr>
          </a:p>
        </p:txBody>
      </p:sp>
    </p:spTree>
    <p:extLst>
      <p:ext uri="{BB962C8B-B14F-4D97-AF65-F5344CB8AC3E}">
        <p14:creationId xmlns:p14="http://schemas.microsoft.com/office/powerpoint/2010/main" val="3200924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7" y="450222"/>
            <a:ext cx="11248533" cy="278186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4E9C8AB-9E4D-8C4A-ABB2-75FBFFF38137}"/>
              </a:ext>
            </a:extLst>
          </p:cNvPr>
          <p:cNvSpPr>
            <a:spLocks noGrp="1"/>
          </p:cNvSpPr>
          <p:nvPr>
            <p:ph type="title"/>
          </p:nvPr>
        </p:nvSpPr>
        <p:spPr>
          <a:xfrm>
            <a:off x="774698" y="762000"/>
            <a:ext cx="10622327" cy="2144162"/>
          </a:xfrm>
        </p:spPr>
        <p:txBody>
          <a:bodyPr>
            <a:normAutofit fontScale="90000"/>
          </a:bodyPr>
          <a:lstStyle/>
          <a:p>
            <a:r>
              <a:rPr lang="en-US" sz="5400" dirty="0">
                <a:solidFill>
                  <a:srgbClr val="FFFFFF"/>
                </a:solidFill>
              </a:rPr>
              <a:t>United Nations Declaration on the Rights of Indigenous Peoples, 2007, 2010</a:t>
            </a:r>
          </a:p>
        </p:txBody>
      </p:sp>
      <p:sp>
        <p:nvSpPr>
          <p:cNvPr id="23" name="Rectangle 22">
            <a:extLst>
              <a:ext uri="{FF2B5EF4-FFF2-40B4-BE49-F238E27FC236}">
                <a16:creationId xmlns:a16="http://schemas.microsoft.com/office/drawing/2014/main" id="{2A8B9026-04DF-499B-A388-67FCB7435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05" y="3395972"/>
            <a:ext cx="1332806" cy="1417320"/>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4" y="4965191"/>
            <a:ext cx="1338257" cy="143777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5100" y="3395974"/>
            <a:ext cx="9735491" cy="300699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DD55A61-95C9-3443-8E56-323DA0EED1DC}"/>
              </a:ext>
            </a:extLst>
          </p:cNvPr>
          <p:cNvSpPr>
            <a:spLocks noGrp="1"/>
          </p:cNvSpPr>
          <p:nvPr>
            <p:ph idx="1"/>
          </p:nvPr>
        </p:nvSpPr>
        <p:spPr>
          <a:xfrm>
            <a:off x="2286000" y="3648548"/>
            <a:ext cx="9111025" cy="2481864"/>
          </a:xfrm>
        </p:spPr>
        <p:txBody>
          <a:bodyPr anchor="ctr">
            <a:normAutofit/>
          </a:bodyPr>
          <a:lstStyle/>
          <a:p>
            <a:pPr marL="0" indent="0">
              <a:buNone/>
            </a:pPr>
            <a:r>
              <a:rPr lang="en-CA" sz="1500"/>
              <a:t>Article 14</a:t>
            </a:r>
          </a:p>
          <a:p>
            <a:pPr marL="0" indent="0">
              <a:buNone/>
            </a:pPr>
            <a:r>
              <a:rPr lang="en-CA" sz="1500"/>
              <a:t>1. Indigenous peoples have the right to establish and control their educational systems and institutions providing education in their own languages, in a manner appropriate to their cultural methods of teaching and learning. </a:t>
            </a:r>
          </a:p>
          <a:p>
            <a:pPr marL="0" indent="0">
              <a:buNone/>
            </a:pPr>
            <a:r>
              <a:rPr lang="en-CA" sz="1500"/>
              <a:t>2. Indigenous individuals, particularly children, have the right to all levels and forms of education of the State without discrimination. </a:t>
            </a:r>
          </a:p>
          <a:p>
            <a:pPr marL="0" indent="0">
              <a:buNone/>
            </a:pPr>
            <a:r>
              <a:rPr lang="en-CA" sz="1500"/>
              <a:t>3. States shall, in conjunction with indigenous peoples, take effective measures, in order for indigenous individuals, particularly children, including those living outside their communities, to have access, when possible, to an education in their own culture and provided in their own language. </a:t>
            </a:r>
            <a:endParaRPr lang="en-US" sz="1500"/>
          </a:p>
        </p:txBody>
      </p:sp>
    </p:spTree>
    <p:extLst>
      <p:ext uri="{BB962C8B-B14F-4D97-AF65-F5344CB8AC3E}">
        <p14:creationId xmlns:p14="http://schemas.microsoft.com/office/powerpoint/2010/main" val="359444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30B3DDE-BA3F-4948-8573-8332BD33B3AE}"/>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Indigenous Research</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F031C6-E753-244D-8D87-7F550C78CE27}"/>
              </a:ext>
            </a:extLst>
          </p:cNvPr>
          <p:cNvSpPr>
            <a:spLocks noGrp="1"/>
          </p:cNvSpPr>
          <p:nvPr>
            <p:ph idx="1"/>
          </p:nvPr>
        </p:nvSpPr>
        <p:spPr>
          <a:xfrm>
            <a:off x="4379709" y="686862"/>
            <a:ext cx="7037591" cy="5475129"/>
          </a:xfrm>
        </p:spPr>
        <p:txBody>
          <a:bodyPr anchor="ctr">
            <a:normAutofit/>
          </a:bodyPr>
          <a:lstStyle/>
          <a:p>
            <a:endParaRPr lang="en-US" sz="2600"/>
          </a:p>
          <a:p>
            <a:endParaRPr lang="en-US" sz="2600"/>
          </a:p>
          <a:p>
            <a:r>
              <a:rPr lang="en-US" sz="2600"/>
              <a:t>SSHRC Definition of Indigenous Research</a:t>
            </a:r>
          </a:p>
          <a:p>
            <a:r>
              <a:rPr lang="en-US" sz="2600"/>
              <a:t>Guidelines for Merit Review of Indigenous Research</a:t>
            </a:r>
          </a:p>
          <a:p>
            <a:r>
              <a:rPr lang="en-US" sz="2600"/>
              <a:t>Tri-Council Policy Statement on Ethical Research, Chapter 9</a:t>
            </a:r>
          </a:p>
          <a:p>
            <a:endParaRPr lang="en-US" sz="2600"/>
          </a:p>
          <a:p>
            <a:r>
              <a:rPr lang="en-US" sz="2600"/>
              <a:t>Only country in world that has</a:t>
            </a:r>
          </a:p>
          <a:p>
            <a:pPr lvl="1"/>
            <a:r>
              <a:rPr lang="en-US" sz="2600"/>
              <a:t>Definition of Indigenous Research</a:t>
            </a:r>
          </a:p>
          <a:p>
            <a:pPr lvl="1"/>
            <a:r>
              <a:rPr lang="en-US" sz="2600"/>
              <a:t>Indigenous Advisory Committees to National Granting Councils</a:t>
            </a:r>
          </a:p>
          <a:p>
            <a:pPr lvl="1"/>
            <a:endParaRPr lang="en-US" sz="2600"/>
          </a:p>
          <a:p>
            <a:pPr lvl="1"/>
            <a:endParaRPr lang="en-US" sz="2600"/>
          </a:p>
        </p:txBody>
      </p:sp>
    </p:spTree>
    <p:extLst>
      <p:ext uri="{BB962C8B-B14F-4D97-AF65-F5344CB8AC3E}">
        <p14:creationId xmlns:p14="http://schemas.microsoft.com/office/powerpoint/2010/main" val="58988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818AB4C-787E-E64A-B480-90583799AE38}"/>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SSHRC</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5C407F-8517-774D-BDB8-9EB7326EF523}"/>
              </a:ext>
            </a:extLst>
          </p:cNvPr>
          <p:cNvSpPr>
            <a:spLocks noGrp="1"/>
          </p:cNvSpPr>
          <p:nvPr>
            <p:ph idx="1"/>
          </p:nvPr>
        </p:nvSpPr>
        <p:spPr>
          <a:xfrm>
            <a:off x="4379709" y="686862"/>
            <a:ext cx="7037591" cy="5475129"/>
          </a:xfrm>
        </p:spPr>
        <p:txBody>
          <a:bodyPr anchor="ctr">
            <a:normAutofit/>
          </a:bodyPr>
          <a:lstStyle/>
          <a:p>
            <a:r>
              <a:rPr lang="en-CA" sz="2600" b="1"/>
              <a:t>Indigenous Research</a:t>
            </a:r>
          </a:p>
          <a:p>
            <a:r>
              <a:rPr lang="en-CA" sz="2600"/>
              <a:t> Research in any field or discipline that is conducted by, grounded in or engaged with First Nations, Inuit, Métis or other Indigenous nations, communities, societies or individuals, and their wisdom, cultures, experiences or knowledge systems, as expressed in their dynamic forms, past and present. Indigenous research can embrace the intellectual, physical, emotional and/or spiritual dimensions of knowledge in creative and interconnected relationships with people, places and the natural environment.</a:t>
            </a:r>
            <a:endParaRPr lang="en-US" sz="2600"/>
          </a:p>
        </p:txBody>
      </p:sp>
    </p:spTree>
    <p:extLst>
      <p:ext uri="{BB962C8B-B14F-4D97-AF65-F5344CB8AC3E}">
        <p14:creationId xmlns:p14="http://schemas.microsoft.com/office/powerpoint/2010/main" val="2196324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7D6081-DB2A-6744-93A2-D87EE5724471}"/>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SSHRC</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126E62-4394-5844-BF9B-9E30D6C99047}"/>
              </a:ext>
            </a:extLst>
          </p:cNvPr>
          <p:cNvSpPr>
            <a:spLocks noGrp="1"/>
          </p:cNvSpPr>
          <p:nvPr>
            <p:ph idx="1"/>
          </p:nvPr>
        </p:nvSpPr>
        <p:spPr>
          <a:xfrm>
            <a:off x="4379709" y="686862"/>
            <a:ext cx="7037591" cy="5475129"/>
          </a:xfrm>
        </p:spPr>
        <p:txBody>
          <a:bodyPr anchor="ctr">
            <a:normAutofit/>
          </a:bodyPr>
          <a:lstStyle/>
          <a:p>
            <a:r>
              <a:rPr lang="en-CA" sz="2600"/>
              <a:t>This understanding of Indigenous research reaffirms SSHRC’s support of </a:t>
            </a:r>
            <a:r>
              <a:rPr lang="en-CA" sz="2600" b="1"/>
              <a:t>research by and with Indigenous peoples</a:t>
            </a:r>
            <a:r>
              <a:rPr lang="en-CA" sz="2600"/>
              <a:t>. Research by and with Indigenous peoples and communities emphasizes and values their existing strengths, assets and knowledge systems.</a:t>
            </a:r>
          </a:p>
          <a:p>
            <a:endParaRPr lang="en-CA" sz="2600"/>
          </a:p>
          <a:p>
            <a:r>
              <a:rPr lang="en-CA" sz="2600"/>
              <a:t>All research involving Indigenous peoples must be undertaken in accordance with the second edition of </a:t>
            </a:r>
            <a:r>
              <a:rPr lang="en-CA" sz="2600" b="1"/>
              <a:t>the Tri-Council Policy Statement: Ethical Conduct for Research Involving Humans</a:t>
            </a:r>
            <a:r>
              <a:rPr lang="en-CA" sz="2600"/>
              <a:t>, and, in particular, </a:t>
            </a:r>
            <a:r>
              <a:rPr lang="en-CA" sz="2600" b="1"/>
              <a:t>Chapter 9: Research Involving the First Nations, Inuit and Métis Peoples of Canada</a:t>
            </a:r>
            <a:endParaRPr lang="en-US" sz="2600" b="1"/>
          </a:p>
        </p:txBody>
      </p:sp>
    </p:spTree>
    <p:extLst>
      <p:ext uri="{BB962C8B-B14F-4D97-AF65-F5344CB8AC3E}">
        <p14:creationId xmlns:p14="http://schemas.microsoft.com/office/powerpoint/2010/main" val="151429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4B03198-48EC-D94F-A3BB-2BB8CE628DA2}"/>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SSHRC</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EACCF-0AE5-7046-A079-211CDF1B91CB}"/>
              </a:ext>
            </a:extLst>
          </p:cNvPr>
          <p:cNvSpPr>
            <a:spLocks noGrp="1"/>
          </p:cNvSpPr>
          <p:nvPr>
            <p:ph idx="1"/>
          </p:nvPr>
        </p:nvSpPr>
        <p:spPr>
          <a:xfrm>
            <a:off x="4379709" y="686862"/>
            <a:ext cx="7037591" cy="5475129"/>
          </a:xfrm>
        </p:spPr>
        <p:txBody>
          <a:bodyPr anchor="ctr">
            <a:normAutofit/>
          </a:bodyPr>
          <a:lstStyle/>
          <a:p>
            <a:r>
              <a:rPr lang="en-US" sz="2600"/>
              <a:t>Merit Review</a:t>
            </a:r>
          </a:p>
          <a:p>
            <a:endParaRPr lang="en-US" sz="2600"/>
          </a:p>
          <a:p>
            <a:r>
              <a:rPr lang="en-CA" sz="2600"/>
              <a:t>The Guidelines for the Merit Review of Indigenous Research further ensure that Indigenous research incorporating Indigenous knowledge systems (including ontologies, epistemologies and methodologies) is recognized as a scholarly contribution and meets SSHRC’s standards of excellence.</a:t>
            </a:r>
          </a:p>
          <a:p>
            <a:endParaRPr lang="en-US" sz="2600"/>
          </a:p>
        </p:txBody>
      </p:sp>
    </p:spTree>
    <p:extLst>
      <p:ext uri="{BB962C8B-B14F-4D97-AF65-F5344CB8AC3E}">
        <p14:creationId xmlns:p14="http://schemas.microsoft.com/office/powerpoint/2010/main" val="1571419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B47DD13-A7B2-F541-A694-6345D0EA0A08}"/>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SSHRC</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96464C-5CE0-8441-B7DC-04381E0D7EAD}"/>
              </a:ext>
            </a:extLst>
          </p:cNvPr>
          <p:cNvSpPr>
            <a:spLocks noGrp="1"/>
          </p:cNvSpPr>
          <p:nvPr>
            <p:ph idx="1"/>
          </p:nvPr>
        </p:nvSpPr>
        <p:spPr>
          <a:xfrm>
            <a:off x="4379709" y="686862"/>
            <a:ext cx="7037591" cy="5475129"/>
          </a:xfrm>
        </p:spPr>
        <p:txBody>
          <a:bodyPr anchor="ctr">
            <a:normAutofit/>
          </a:bodyPr>
          <a:lstStyle/>
          <a:p>
            <a:r>
              <a:rPr lang="en-CA" sz="1800" b="1"/>
              <a:t>Indigenous or traditional knowledge</a:t>
            </a:r>
          </a:p>
          <a:p>
            <a:r>
              <a:rPr lang="en-CA" sz="1800" b="1"/>
              <a:t>according to Chapter 9 of the TCPS2,</a:t>
            </a:r>
            <a:r>
              <a:rPr lang="en-CA" sz="1800"/>
              <a:t> “is usually described by Indigenous peoples as holistic, involving body, mind, feelings and spirit” (p.108).</a:t>
            </a:r>
          </a:p>
          <a:p>
            <a:r>
              <a:rPr lang="en-CA" sz="1800"/>
              <a:t> Indigenous knowledge is rarely acquired through written documents, but, rather, a worldview adopted through living, listening and learning in the ancestral languages and within the contexts of living on the land. </a:t>
            </a:r>
          </a:p>
          <a:p>
            <a:r>
              <a:rPr lang="en-CA" sz="1800"/>
              <a:t>Engagement with elders and other knowledge holders is acknowledged as valued and vital to knowledge transmission within the context of Indigenous Peoples living in place.</a:t>
            </a:r>
          </a:p>
          <a:p>
            <a:r>
              <a:rPr lang="en-CA" sz="1800"/>
              <a:t> Both Indigenous knowledge content and processes of knowledge transmission are, thus, embedded in the performance of living, including storytelling, ceremonies, living on the land, the use of natural resources and medicine plants, arts and crafts, singing and dancing, as well as engagement with the more than human world.</a:t>
            </a:r>
          </a:p>
          <a:p>
            <a:br>
              <a:rPr lang="en-CA" sz="1800"/>
            </a:br>
            <a:endParaRPr lang="en-US" sz="1800"/>
          </a:p>
        </p:txBody>
      </p:sp>
    </p:spTree>
    <p:extLst>
      <p:ext uri="{BB962C8B-B14F-4D97-AF65-F5344CB8AC3E}">
        <p14:creationId xmlns:p14="http://schemas.microsoft.com/office/powerpoint/2010/main" val="30299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061BE5-B129-D340-8E74-5B79D6EE08BF}"/>
              </a:ext>
            </a:extLst>
          </p:cNvPr>
          <p:cNvSpPr>
            <a:spLocks noGrp="1"/>
          </p:cNvSpPr>
          <p:nvPr>
            <p:ph type="title"/>
          </p:nvPr>
        </p:nvSpPr>
        <p:spPr>
          <a:xfrm>
            <a:off x="838200" y="1412488"/>
            <a:ext cx="2899189" cy="4363844"/>
          </a:xfrm>
        </p:spPr>
        <p:txBody>
          <a:bodyPr anchor="t">
            <a:normAutofit/>
          </a:bodyPr>
          <a:lstStyle/>
          <a:p>
            <a:r>
              <a:rPr lang="en-US" sz="3400">
                <a:solidFill>
                  <a:srgbClr val="FFFFFF"/>
                </a:solidFill>
              </a:rPr>
              <a:t>Tri-Council Policy Statement </a:t>
            </a:r>
            <a:br>
              <a:rPr lang="en-US" sz="3400">
                <a:solidFill>
                  <a:srgbClr val="FFFFFF"/>
                </a:solidFill>
              </a:rPr>
            </a:br>
            <a:r>
              <a:rPr lang="en-US" sz="3400">
                <a:solidFill>
                  <a:srgbClr val="FFFFFF"/>
                </a:solidFill>
              </a:rPr>
              <a:t>Ethical Conduce for Research Involving Humans, 2014</a:t>
            </a:r>
          </a:p>
        </p:txBody>
      </p:sp>
      <p:sp>
        <p:nvSpPr>
          <p:cNvPr id="3" name="Content Placeholder 2">
            <a:extLst>
              <a:ext uri="{FF2B5EF4-FFF2-40B4-BE49-F238E27FC236}">
                <a16:creationId xmlns:a16="http://schemas.microsoft.com/office/drawing/2014/main" id="{E0416AB6-2299-9E43-BDC2-F3CD487F3280}"/>
              </a:ext>
            </a:extLst>
          </p:cNvPr>
          <p:cNvSpPr>
            <a:spLocks noGrp="1"/>
          </p:cNvSpPr>
          <p:nvPr>
            <p:ph sz="half" idx="1"/>
          </p:nvPr>
        </p:nvSpPr>
        <p:spPr>
          <a:xfrm>
            <a:off x="4380855" y="1412489"/>
            <a:ext cx="3427283" cy="4363844"/>
          </a:xfrm>
        </p:spPr>
        <p:txBody>
          <a:bodyPr>
            <a:normAutofit/>
          </a:bodyPr>
          <a:lstStyle/>
          <a:p>
            <a:r>
              <a:rPr lang="en-CA" sz="1400" b="1"/>
              <a:t>Requirement of Community Engagement in Aboriginal Research</a:t>
            </a:r>
            <a:endParaRPr lang="en-CA" sz="1400"/>
          </a:p>
          <a:p>
            <a:r>
              <a:rPr lang="en-CA" sz="1400" b="1"/>
              <a:t>Article 9.1</a:t>
            </a:r>
            <a:r>
              <a:rPr lang="en-CA" sz="1400"/>
              <a:t> Where the research is likely to affect the welfare of an Aboriginal community, or communities, to which prospective participants belong, researchers shall seek engagement with the relevant community. The conditions under which engagement is required include, but are not limited to:</a:t>
            </a:r>
          </a:p>
          <a:p>
            <a:r>
              <a:rPr lang="en-CA" sz="1400"/>
              <a:t>research conducted on First Nations, Inuit or Métis lands;</a:t>
            </a:r>
          </a:p>
          <a:p>
            <a:r>
              <a:rPr lang="en-CA" sz="1400"/>
              <a:t>recruitment criteria that include Aboriginal identity as a factor for the entire study or for a subgroup in the study;</a:t>
            </a:r>
          </a:p>
          <a:p>
            <a:endParaRPr lang="en-US" sz="1400"/>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8AE9BA7-1C3E-974C-B091-D49FBA4F1D29}"/>
              </a:ext>
            </a:extLst>
          </p:cNvPr>
          <p:cNvSpPr>
            <a:spLocks noGrp="1"/>
          </p:cNvSpPr>
          <p:nvPr>
            <p:ph sz="half" idx="2"/>
          </p:nvPr>
        </p:nvSpPr>
        <p:spPr>
          <a:xfrm>
            <a:off x="8451604" y="1412489"/>
            <a:ext cx="3197701" cy="4363844"/>
          </a:xfrm>
        </p:spPr>
        <p:txBody>
          <a:bodyPr>
            <a:normAutofit/>
          </a:bodyPr>
          <a:lstStyle/>
          <a:p>
            <a:r>
              <a:rPr lang="en-CA" sz="1700"/>
              <a:t>research that seeks input from participants regarding a community’s cultural heritage, artefacts, traditional knowledge or unique characteristics;</a:t>
            </a:r>
          </a:p>
          <a:p>
            <a:r>
              <a:rPr lang="en-CA" sz="1700"/>
              <a:t>research in which Aboriginal identity or membership in an Aboriginal community is used as a variable for the purpose of analysis of the research data; and</a:t>
            </a:r>
          </a:p>
          <a:p>
            <a:r>
              <a:rPr lang="en-CA" sz="1700"/>
              <a:t>interpretation of research results that will refer to Aboriginal communities, peoples, language, history or culture.</a:t>
            </a:r>
          </a:p>
          <a:p>
            <a:endParaRPr lang="en-US" sz="1700"/>
          </a:p>
        </p:txBody>
      </p:sp>
    </p:spTree>
    <p:extLst>
      <p:ext uri="{BB962C8B-B14F-4D97-AF65-F5344CB8AC3E}">
        <p14:creationId xmlns:p14="http://schemas.microsoft.com/office/powerpoint/2010/main" val="2553372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5C3A-FEDC-C540-A483-2E237858E468}"/>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300" kern="1200">
                <a:solidFill>
                  <a:schemeClr val="tx1"/>
                </a:solidFill>
                <a:latin typeface="+mj-lt"/>
                <a:ea typeface="+mj-ea"/>
                <a:cs typeface="+mj-cs"/>
              </a:rPr>
              <a:t>Indigenous Modernity</a:t>
            </a:r>
          </a:p>
        </p:txBody>
      </p:sp>
      <p:sp>
        <p:nvSpPr>
          <p:cNvPr id="3" name="Content Placeholder 2">
            <a:extLst>
              <a:ext uri="{FF2B5EF4-FFF2-40B4-BE49-F238E27FC236}">
                <a16:creationId xmlns:a16="http://schemas.microsoft.com/office/drawing/2014/main" id="{12462483-81F6-CF48-8035-AC384E034E9A}"/>
              </a:ext>
            </a:extLst>
          </p:cNvPr>
          <p:cNvSpPr>
            <a:spLocks noGrp="1"/>
          </p:cNvSpPr>
          <p:nvPr>
            <p:ph sz="half" idx="1"/>
          </p:nvPr>
        </p:nvSpPr>
        <p:spPr>
          <a:xfrm>
            <a:off x="518474" y="1774372"/>
            <a:ext cx="4064409" cy="2754086"/>
          </a:xfrm>
        </p:spPr>
        <p:txBody>
          <a:bodyPr vert="horz" lIns="91440" tIns="45720" rIns="91440" bIns="45720" rtlCol="0" anchor="t">
            <a:normAutofit/>
          </a:bodyPr>
          <a:lstStyle/>
          <a:p>
            <a:r>
              <a:rPr lang="en-US" sz="1800" dirty="0"/>
              <a:t>Central Desire</a:t>
            </a:r>
          </a:p>
          <a:p>
            <a:endParaRPr lang="en-US" sz="1800" dirty="0"/>
          </a:p>
          <a:p>
            <a:r>
              <a:rPr lang="en-US" sz="1800" dirty="0"/>
              <a:t>To use Indigenous Knowledge as key informing elements of the structures and processes of daily life.</a:t>
            </a:r>
          </a:p>
          <a:p>
            <a:r>
              <a:rPr lang="en-US" sz="1800" dirty="0"/>
              <a:t>Indigenous Knowledge</a:t>
            </a:r>
          </a:p>
          <a:p>
            <a:r>
              <a:rPr lang="en-US" sz="1800" dirty="0"/>
              <a:t>Indigenous Knowledge Holder/Elders</a:t>
            </a:r>
          </a:p>
        </p:txBody>
      </p:sp>
      <p:pic>
        <p:nvPicPr>
          <p:cNvPr id="6" name="Content Placeholder 5">
            <a:extLst>
              <a:ext uri="{FF2B5EF4-FFF2-40B4-BE49-F238E27FC236}">
                <a16:creationId xmlns:a16="http://schemas.microsoft.com/office/drawing/2014/main" id="{536744EF-49DC-B545-B270-BCBBADE3C883}"/>
              </a:ext>
            </a:extLst>
          </p:cNvPr>
          <p:cNvPicPr>
            <a:picLocks noGrp="1" noChangeAspect="1"/>
          </p:cNvPicPr>
          <p:nvPr>
            <p:ph sz="half" idx="2"/>
          </p:nvPr>
        </p:nvPicPr>
        <p:blipFill>
          <a:blip r:embed="rId2"/>
          <a:stretch>
            <a:fillRect/>
          </a:stretch>
        </p:blipFill>
        <p:spPr>
          <a:xfrm>
            <a:off x="6642644" y="643467"/>
            <a:ext cx="4301684" cy="5278140"/>
          </a:xfrm>
          <a:prstGeom prst="rect">
            <a:avLst/>
          </a:prstGeom>
        </p:spPr>
      </p:pic>
    </p:spTree>
    <p:extLst>
      <p:ext uri="{BB962C8B-B14F-4D97-AF65-F5344CB8AC3E}">
        <p14:creationId xmlns:p14="http://schemas.microsoft.com/office/powerpoint/2010/main" val="25615926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DF8CFF6-6EC2-6E42-9A10-F84E98EE427B}"/>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Indigenous Knowledge and Faculty</a:t>
            </a:r>
          </a:p>
        </p:txBody>
      </p:sp>
      <p:cxnSp>
        <p:nvCxnSpPr>
          <p:cNvPr id="14"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BFB3F175-8DB1-8549-B80A-F5CA12BBDB9E}"/>
              </a:ext>
            </a:extLst>
          </p:cNvPr>
          <p:cNvSpPr>
            <a:spLocks noGrp="1"/>
          </p:cNvSpPr>
          <p:nvPr>
            <p:ph sz="half" idx="1"/>
          </p:nvPr>
        </p:nvSpPr>
        <p:spPr>
          <a:xfrm>
            <a:off x="4976030" y="963507"/>
            <a:ext cx="6250940" cy="2304627"/>
          </a:xfrm>
        </p:spPr>
        <p:txBody>
          <a:bodyPr anchor="b">
            <a:normAutofit/>
          </a:bodyPr>
          <a:lstStyle/>
          <a:p>
            <a:r>
              <a:rPr lang="en-US" sz="2000" dirty="0"/>
              <a:t>Recruitment</a:t>
            </a:r>
          </a:p>
          <a:p>
            <a:r>
              <a:rPr lang="en-US" sz="2000" dirty="0"/>
              <a:t>Hiring</a:t>
            </a:r>
          </a:p>
          <a:p>
            <a:r>
              <a:rPr lang="en-US" sz="2000" dirty="0"/>
              <a:t>Tenure</a:t>
            </a:r>
          </a:p>
          <a:p>
            <a:r>
              <a:rPr lang="en-US" sz="2000" dirty="0"/>
              <a:t>Evaluation</a:t>
            </a:r>
          </a:p>
          <a:p>
            <a:r>
              <a:rPr lang="en-US" sz="2000" dirty="0"/>
              <a:t>Promotion</a:t>
            </a:r>
          </a:p>
          <a:p>
            <a:endParaRPr lang="en-US" sz="2000" dirty="0"/>
          </a:p>
        </p:txBody>
      </p:sp>
      <p:sp>
        <p:nvSpPr>
          <p:cNvPr id="7" name="Content Placeholder 6">
            <a:extLst>
              <a:ext uri="{FF2B5EF4-FFF2-40B4-BE49-F238E27FC236}">
                <a16:creationId xmlns:a16="http://schemas.microsoft.com/office/drawing/2014/main" id="{FCDF785D-A21A-6F4F-9744-BF23B6B6EE72}"/>
              </a:ext>
            </a:extLst>
          </p:cNvPr>
          <p:cNvSpPr>
            <a:spLocks noGrp="1"/>
          </p:cNvSpPr>
          <p:nvPr>
            <p:ph sz="half" idx="2"/>
          </p:nvPr>
        </p:nvSpPr>
        <p:spPr>
          <a:xfrm>
            <a:off x="4976030" y="3589866"/>
            <a:ext cx="6250940" cy="2304628"/>
          </a:xfrm>
        </p:spPr>
        <p:txBody>
          <a:bodyPr>
            <a:normAutofit/>
          </a:bodyPr>
          <a:lstStyle/>
          <a:p>
            <a:r>
              <a:rPr lang="en-US" sz="2000" dirty="0"/>
              <a:t>All processes covered by collective agreement</a:t>
            </a:r>
          </a:p>
          <a:p>
            <a:r>
              <a:rPr lang="en-US" sz="2000" dirty="0"/>
              <a:t>Informed by academic tradition</a:t>
            </a:r>
          </a:p>
          <a:p>
            <a:r>
              <a:rPr lang="en-US" sz="2000" dirty="0"/>
              <a:t>Human rights legislation</a:t>
            </a:r>
          </a:p>
          <a:p>
            <a:r>
              <a:rPr lang="en-US" sz="2000" dirty="0"/>
              <a:t>Affirmative Action</a:t>
            </a:r>
          </a:p>
        </p:txBody>
      </p:sp>
    </p:spTree>
    <p:extLst>
      <p:ext uri="{BB962C8B-B14F-4D97-AF65-F5344CB8AC3E}">
        <p14:creationId xmlns:p14="http://schemas.microsoft.com/office/powerpoint/2010/main" val="372013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7E5BE35-B500-454E-9867-9897877D49BE}"/>
              </a:ext>
            </a:extLst>
          </p:cNvPr>
          <p:cNvSpPr>
            <a:spLocks noGrp="1"/>
          </p:cNvSpPr>
          <p:nvPr>
            <p:ph type="ctrTitle"/>
          </p:nvPr>
        </p:nvSpPr>
        <p:spPr>
          <a:xfrm>
            <a:off x="804672" y="1365403"/>
            <a:ext cx="6196391" cy="4127194"/>
          </a:xfrm>
          <a:prstGeom prst="ellipse">
            <a:avLst/>
          </a:prstGeom>
        </p:spPr>
        <p:txBody>
          <a:bodyPr vert="horz" lIns="91440" tIns="45720" rIns="91440" bIns="45720" rtlCol="0" anchor="ctr">
            <a:normAutofit/>
          </a:bodyPr>
          <a:lstStyle/>
          <a:p>
            <a:pPr algn="l"/>
            <a:r>
              <a:rPr lang="en-US" sz="4000" kern="1200">
                <a:solidFill>
                  <a:schemeClr val="tx2"/>
                </a:solidFill>
                <a:latin typeface="+mj-lt"/>
                <a:ea typeface="+mj-ea"/>
                <a:cs typeface="+mj-cs"/>
              </a:rPr>
              <a:t>David Newhouse</a:t>
            </a:r>
          </a:p>
        </p:txBody>
      </p:sp>
      <p:sp>
        <p:nvSpPr>
          <p:cNvPr id="3" name="Subtitle 2">
            <a:extLst>
              <a:ext uri="{FF2B5EF4-FFF2-40B4-BE49-F238E27FC236}">
                <a16:creationId xmlns:a16="http://schemas.microsoft.com/office/drawing/2014/main" id="{624A6F6C-FE4E-3241-B96D-57AF33A9CEE6}"/>
              </a:ext>
            </a:extLst>
          </p:cNvPr>
          <p:cNvSpPr>
            <a:spLocks noGrp="1"/>
          </p:cNvSpPr>
          <p:nvPr>
            <p:ph type="subTitle" idx="1"/>
          </p:nvPr>
        </p:nvSpPr>
        <p:spPr>
          <a:xfrm>
            <a:off x="8472488" y="1200627"/>
            <a:ext cx="3122763" cy="4456747"/>
          </a:xfrm>
        </p:spPr>
        <p:txBody>
          <a:bodyPr vert="horz" lIns="91440" tIns="45720" rIns="91440" bIns="45720" rtlCol="0" anchor="ctr">
            <a:normAutofit/>
          </a:bodyPr>
          <a:lstStyle/>
          <a:p>
            <a:pPr indent="-228600" algn="l">
              <a:buFont typeface="Arial" panose="020B0604020202020204" pitchFamily="34" charset="0"/>
              <a:buChar char="•"/>
            </a:pPr>
            <a:r>
              <a:rPr lang="en-US" sz="2000">
                <a:solidFill>
                  <a:schemeClr val="tx2"/>
                </a:solidFill>
              </a:rPr>
              <a:t>Chair, CAUT Aboriginal Working Group</a:t>
            </a:r>
          </a:p>
          <a:p>
            <a:pPr indent="-228600" algn="l">
              <a:buFont typeface="Arial" panose="020B0604020202020204" pitchFamily="34" charset="0"/>
              <a:buChar char="•"/>
            </a:pPr>
            <a:r>
              <a:rPr lang="en-US" sz="2000">
                <a:solidFill>
                  <a:schemeClr val="tx2"/>
                </a:solidFill>
              </a:rPr>
              <a:t>Grievance Officer, Trent University Faculty Association</a:t>
            </a:r>
          </a:p>
          <a:p>
            <a:pPr indent="-228600" algn="l">
              <a:buFont typeface="Arial" panose="020B0604020202020204" pitchFamily="34" charset="0"/>
              <a:buChar char="•"/>
            </a:pPr>
            <a:r>
              <a:rPr lang="en-US" sz="2000">
                <a:solidFill>
                  <a:schemeClr val="tx2"/>
                </a:solidFill>
              </a:rPr>
              <a:t>Professor and Director, Chanie Wenjack School for Indigenous Studies</a:t>
            </a:r>
          </a:p>
          <a:p>
            <a:pPr indent="-228600" algn="l">
              <a:buFont typeface="Arial" panose="020B0604020202020204" pitchFamily="34" charset="0"/>
              <a:buChar char="•"/>
            </a:pPr>
            <a:r>
              <a:rPr lang="en-US" sz="2000">
                <a:solidFill>
                  <a:schemeClr val="tx2"/>
                </a:solidFill>
              </a:rPr>
              <a:t>Co-Chair, SSHRC Indigenous Advisory Committee</a:t>
            </a:r>
          </a:p>
          <a:p>
            <a:pPr indent="-228600" algn="l">
              <a:buFont typeface="Arial" panose="020B0604020202020204" pitchFamily="34" charset="0"/>
              <a:buChar char="•"/>
            </a:pPr>
            <a:r>
              <a:rPr lang="en-US" sz="2000">
                <a:solidFill>
                  <a:schemeClr val="tx2"/>
                </a:solidFill>
              </a:rPr>
              <a:t>Science Officer, CIHR Indigenous Health Research Adjudication Committee</a:t>
            </a:r>
          </a:p>
          <a:p>
            <a:pPr indent="-228600" algn="l">
              <a:buFont typeface="Arial" panose="020B0604020202020204" pitchFamily="34" charset="0"/>
              <a:buChar char="•"/>
            </a:pPr>
            <a:endParaRPr lang="en-US" sz="2000">
              <a:solidFill>
                <a:schemeClr val="tx2"/>
              </a:solidFill>
            </a:endParaRPr>
          </a:p>
        </p:txBody>
      </p:sp>
      <p:grpSp>
        <p:nvGrpSpPr>
          <p:cNvPr id="45" name="Group 39">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51" name="Freeform: Shape 40">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1">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42">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47" name="Freeform: Shape 46">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111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7FF2-37A8-FA4F-B8A0-4EF1D647B295}"/>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Trent University Collective Agreement</a:t>
            </a:r>
          </a:p>
        </p:txBody>
      </p:sp>
      <p:sp>
        <p:nvSpPr>
          <p:cNvPr id="3" name="Content Placeholder 2">
            <a:extLst>
              <a:ext uri="{FF2B5EF4-FFF2-40B4-BE49-F238E27FC236}">
                <a16:creationId xmlns:a16="http://schemas.microsoft.com/office/drawing/2014/main" id="{84381FE4-21D0-4847-92DF-856DBB3B6A07}"/>
              </a:ext>
            </a:extLst>
          </p:cNvPr>
          <p:cNvSpPr>
            <a:spLocks noGrp="1"/>
          </p:cNvSpPr>
          <p:nvPr>
            <p:ph sz="half" idx="1"/>
          </p:nvPr>
        </p:nvSpPr>
        <p:spPr>
          <a:xfrm>
            <a:off x="4976030" y="963507"/>
            <a:ext cx="6250940" cy="2304627"/>
          </a:xfrm>
        </p:spPr>
        <p:txBody>
          <a:bodyPr anchor="b">
            <a:normAutofit/>
          </a:bodyPr>
          <a:lstStyle/>
          <a:p>
            <a:pPr marL="0" indent="0">
              <a:buNone/>
            </a:pPr>
            <a:r>
              <a:rPr lang="en-US" sz="2000"/>
              <a:t>The criteria for the granting of tenure shall be </a:t>
            </a:r>
          </a:p>
          <a:p>
            <a:pPr marL="0" indent="0">
              <a:buNone/>
            </a:pPr>
            <a:r>
              <a:rPr lang="en-US" sz="2000" b="1"/>
              <a:t>high quality in both teaching and research,</a:t>
            </a:r>
            <a:r>
              <a:rPr lang="en-US" sz="2000"/>
              <a:t> and </a:t>
            </a:r>
          </a:p>
          <a:p>
            <a:pPr marL="0" indent="0">
              <a:buNone/>
            </a:pPr>
            <a:r>
              <a:rPr lang="en-US" sz="2000"/>
              <a:t>fulfilment of the applicable duties and responsibilities referenced in VIII 1. i) and ii). </a:t>
            </a:r>
          </a:p>
        </p:txBody>
      </p:sp>
      <p:sp>
        <p:nvSpPr>
          <p:cNvPr id="4" name="Content Placeholder 3">
            <a:extLst>
              <a:ext uri="{FF2B5EF4-FFF2-40B4-BE49-F238E27FC236}">
                <a16:creationId xmlns:a16="http://schemas.microsoft.com/office/drawing/2014/main" id="{893F5F7A-9FFA-E84C-A57C-4281572B21D4}"/>
              </a:ext>
            </a:extLst>
          </p:cNvPr>
          <p:cNvSpPr>
            <a:spLocks noGrp="1"/>
          </p:cNvSpPr>
          <p:nvPr>
            <p:ph sz="half" idx="2"/>
          </p:nvPr>
        </p:nvSpPr>
        <p:spPr>
          <a:xfrm>
            <a:off x="4976030" y="3589866"/>
            <a:ext cx="6250940" cy="2304628"/>
          </a:xfrm>
        </p:spPr>
        <p:txBody>
          <a:bodyPr>
            <a:normAutofit/>
          </a:bodyPr>
          <a:lstStyle/>
          <a:p>
            <a:pPr marL="0" indent="0">
              <a:buNone/>
            </a:pPr>
            <a:r>
              <a:rPr lang="en-US" sz="2000" dirty="0"/>
              <a:t>In assessing a candidate for tenure, the Tenure Committee, COAP, the Provost, and the Board </a:t>
            </a:r>
            <a:r>
              <a:rPr lang="en-US" sz="2000" b="1" dirty="0"/>
              <a:t>shall pay principal regard to the candidate’s scholarship and scholarly promise</a:t>
            </a:r>
            <a:r>
              <a:rPr lang="en-US" sz="2000" dirty="0"/>
              <a:t>.</a:t>
            </a:r>
          </a:p>
        </p:txBody>
      </p:sp>
    </p:spTree>
    <p:extLst>
      <p:ext uri="{BB962C8B-B14F-4D97-AF65-F5344CB8AC3E}">
        <p14:creationId xmlns:p14="http://schemas.microsoft.com/office/powerpoint/2010/main" val="3147538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C46F-9E26-1547-B83B-AED127B2A93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Written Standards for the Application of Criteria</a:t>
            </a:r>
          </a:p>
        </p:txBody>
      </p:sp>
      <p:sp>
        <p:nvSpPr>
          <p:cNvPr id="3" name="Content Placeholder 2">
            <a:extLst>
              <a:ext uri="{FF2B5EF4-FFF2-40B4-BE49-F238E27FC236}">
                <a16:creationId xmlns:a16="http://schemas.microsoft.com/office/drawing/2014/main" id="{8EE81152-472D-A148-92F9-E35304E67F82}"/>
              </a:ext>
            </a:extLst>
          </p:cNvPr>
          <p:cNvSpPr>
            <a:spLocks noGrp="1"/>
          </p:cNvSpPr>
          <p:nvPr>
            <p:ph idx="1"/>
          </p:nvPr>
        </p:nvSpPr>
        <p:spPr>
          <a:xfrm>
            <a:off x="4976031" y="963877"/>
            <a:ext cx="6377769" cy="4930246"/>
          </a:xfrm>
        </p:spPr>
        <p:txBody>
          <a:bodyPr anchor="ctr">
            <a:normAutofit/>
          </a:bodyPr>
          <a:lstStyle/>
          <a:p>
            <a:pPr marL="0" indent="0">
              <a:buNone/>
            </a:pPr>
            <a:r>
              <a:rPr lang="en-US" sz="2400"/>
              <a:t>VII.3.3.1</a:t>
            </a:r>
          </a:p>
          <a:p>
            <a:pPr marL="0" indent="0">
              <a:buNone/>
            </a:pPr>
            <a:r>
              <a:rPr lang="en-US" sz="2400"/>
              <a:t>Individual departments will, in consultation with the Dean, formally adopt written standards for the application of these criteria for tenure, permanence, and promotion as described in this Article. The written standards are specific to the academic unit.</a:t>
            </a:r>
          </a:p>
        </p:txBody>
      </p:sp>
    </p:spTree>
    <p:extLst>
      <p:ext uri="{BB962C8B-B14F-4D97-AF65-F5344CB8AC3E}">
        <p14:creationId xmlns:p14="http://schemas.microsoft.com/office/powerpoint/2010/main" val="1442705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8E6ED5-61A2-3C41-BEC5-044DFBC4CCF2}"/>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Chanie Wenjack School for Indigenous Studies Tenure Criteria</a:t>
            </a:r>
          </a:p>
        </p:txBody>
      </p:sp>
      <p:sp>
        <p:nvSpPr>
          <p:cNvPr id="3" name="Content Placeholder 2">
            <a:extLst>
              <a:ext uri="{FF2B5EF4-FFF2-40B4-BE49-F238E27FC236}">
                <a16:creationId xmlns:a16="http://schemas.microsoft.com/office/drawing/2014/main" id="{873399F7-CA39-E947-82A0-6961C010F0F3}"/>
              </a:ext>
            </a:extLst>
          </p:cNvPr>
          <p:cNvSpPr>
            <a:spLocks noGrp="1"/>
          </p:cNvSpPr>
          <p:nvPr>
            <p:ph idx="1"/>
          </p:nvPr>
        </p:nvSpPr>
        <p:spPr>
          <a:xfrm>
            <a:off x="4976031" y="963877"/>
            <a:ext cx="6377769" cy="4930246"/>
          </a:xfrm>
        </p:spPr>
        <p:txBody>
          <a:bodyPr anchor="ctr">
            <a:normAutofit/>
          </a:bodyPr>
          <a:lstStyle/>
          <a:p>
            <a:pPr marL="0" indent="0">
              <a:buNone/>
            </a:pPr>
            <a:r>
              <a:rPr lang="en-CA" sz="2400" dirty="0"/>
              <a:t>three different paths </a:t>
            </a:r>
          </a:p>
          <a:p>
            <a:pPr marL="0" indent="0">
              <a:buNone/>
            </a:pPr>
            <a:r>
              <a:rPr lang="en-CA" sz="2400" dirty="0"/>
              <a:t>1. Candidate with conventional academic background </a:t>
            </a:r>
          </a:p>
          <a:p>
            <a:pPr marL="0" indent="0">
              <a:buNone/>
            </a:pPr>
            <a:r>
              <a:rPr lang="en-CA" sz="2400" dirty="0"/>
              <a:t>2. Candidate with traditional Indigenous knowledge background </a:t>
            </a:r>
          </a:p>
          <a:p>
            <a:pPr marL="0" indent="0">
              <a:buNone/>
            </a:pPr>
            <a:r>
              <a:rPr lang="en-CA" sz="2400" dirty="0"/>
              <a:t>3. Dual Tradition Scholar</a:t>
            </a:r>
          </a:p>
          <a:p>
            <a:pPr marL="0" indent="0">
              <a:buNone/>
            </a:pPr>
            <a:endParaRPr lang="en-CA" sz="2400" dirty="0"/>
          </a:p>
          <a:p>
            <a:pPr marL="0" indent="0">
              <a:buNone/>
            </a:pPr>
            <a:r>
              <a:rPr lang="en-CA" sz="2400" dirty="0"/>
              <a:t>Latest revisions 2014</a:t>
            </a:r>
            <a:endParaRPr lang="en-US" sz="2400" dirty="0"/>
          </a:p>
        </p:txBody>
      </p:sp>
    </p:spTree>
    <p:extLst>
      <p:ext uri="{BB962C8B-B14F-4D97-AF65-F5344CB8AC3E}">
        <p14:creationId xmlns:p14="http://schemas.microsoft.com/office/powerpoint/2010/main" val="1590745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897BAC-1C2B-FC4E-969B-F113CAAE3576}"/>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Appendix to Written Standards</a:t>
            </a:r>
          </a:p>
        </p:txBody>
      </p:sp>
      <p:graphicFrame>
        <p:nvGraphicFramePr>
          <p:cNvPr id="5" name="Content Placeholder 2">
            <a:extLst>
              <a:ext uri="{FF2B5EF4-FFF2-40B4-BE49-F238E27FC236}">
                <a16:creationId xmlns:a16="http://schemas.microsoft.com/office/drawing/2014/main" id="{05734728-4771-4026-BEE9-DB9F0F4E92F3}"/>
              </a:ext>
            </a:extLst>
          </p:cNvPr>
          <p:cNvGraphicFramePr>
            <a:graphicFrameLocks noGrp="1"/>
          </p:cNvGraphicFramePr>
          <p:nvPr>
            <p:ph idx="1"/>
            <p:extLst>
              <p:ext uri="{D42A27DB-BD31-4B8C-83A1-F6EECF244321}">
                <p14:modId xmlns:p14="http://schemas.microsoft.com/office/powerpoint/2010/main" val="240903055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49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44AFF0C-2C8A-CD49-87C3-CABDD34B78D8}"/>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Traditional Indigenous Scholars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85182E-1960-C246-93AD-F138C449DCBD}"/>
              </a:ext>
            </a:extLst>
          </p:cNvPr>
          <p:cNvSpPr>
            <a:spLocks noGrp="1"/>
          </p:cNvSpPr>
          <p:nvPr>
            <p:ph idx="1"/>
          </p:nvPr>
        </p:nvSpPr>
        <p:spPr>
          <a:xfrm>
            <a:off x="4379709" y="686862"/>
            <a:ext cx="7037591" cy="5475129"/>
          </a:xfrm>
        </p:spPr>
        <p:txBody>
          <a:bodyPr anchor="ctr">
            <a:normAutofit/>
          </a:bodyPr>
          <a:lstStyle/>
          <a:p>
            <a:pPr marL="0" indent="0">
              <a:buNone/>
            </a:pPr>
            <a:r>
              <a:rPr lang="en-CA" sz="2600"/>
              <a:t>Traditional Knowledge</a:t>
            </a:r>
          </a:p>
          <a:p>
            <a:pPr marL="0" indent="0">
              <a:buNone/>
            </a:pPr>
            <a:r>
              <a:rPr lang="en-CA" sz="2600"/>
              <a:t>is knowledge of the language and traditional customs, rites, rituals, histories teachings of a particular group of Indigenous people or peoples. </a:t>
            </a:r>
          </a:p>
          <a:p>
            <a:pPr marL="0" indent="0">
              <a:buNone/>
            </a:pPr>
            <a:r>
              <a:rPr lang="en-CA" sz="2600"/>
              <a:t>Most people will have acquired this knowledge though active and lengthy participation in particular cultural structures and processes and a careful study and reflection of the philosophical underpinnings of them.</a:t>
            </a:r>
          </a:p>
          <a:p>
            <a:pPr marL="0" indent="0">
              <a:buNone/>
            </a:pPr>
            <a:r>
              <a:rPr lang="en-CA" sz="2600"/>
              <a:t>In many cases, they will have studied with a knowledgeable and well respected Elder. </a:t>
            </a:r>
          </a:p>
          <a:p>
            <a:endParaRPr lang="en-US" sz="2600"/>
          </a:p>
        </p:txBody>
      </p:sp>
    </p:spTree>
    <p:extLst>
      <p:ext uri="{BB962C8B-B14F-4D97-AF65-F5344CB8AC3E}">
        <p14:creationId xmlns:p14="http://schemas.microsoft.com/office/powerpoint/2010/main" val="733253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37DFBE3-8550-3E46-BD2C-F1EDCA16613C}"/>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Peer Assessment</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D2EF07-FB72-5241-852E-012FD5B2DF65}"/>
              </a:ext>
            </a:extLst>
          </p:cNvPr>
          <p:cNvSpPr>
            <a:spLocks noGrp="1"/>
          </p:cNvSpPr>
          <p:nvPr>
            <p:ph idx="1"/>
          </p:nvPr>
        </p:nvSpPr>
        <p:spPr>
          <a:xfrm>
            <a:off x="4379709" y="686862"/>
            <a:ext cx="7037591" cy="5475129"/>
          </a:xfrm>
        </p:spPr>
        <p:txBody>
          <a:bodyPr anchor="ctr">
            <a:normAutofit/>
          </a:bodyPr>
          <a:lstStyle/>
          <a:p>
            <a:pPr marL="0" indent="0">
              <a:buNone/>
            </a:pPr>
            <a:r>
              <a:rPr lang="en-CA" sz="2600"/>
              <a:t>Our assessment of traditional knowledge is guided by our desire to ensure peers evaluate the candidate’s traditional knowledge scholarly activity. </a:t>
            </a:r>
          </a:p>
          <a:p>
            <a:pPr marL="0" indent="0">
              <a:buNone/>
            </a:pPr>
            <a:r>
              <a:rPr lang="en-CA" sz="2600"/>
              <a:t>This peer group consists of members of the School in the usual fashion and learned members of the appropriate cultural institution to which the candidate belongs</a:t>
            </a:r>
            <a:endParaRPr lang="en-US" sz="2600"/>
          </a:p>
        </p:txBody>
      </p:sp>
    </p:spTree>
    <p:extLst>
      <p:ext uri="{BB962C8B-B14F-4D97-AF65-F5344CB8AC3E}">
        <p14:creationId xmlns:p14="http://schemas.microsoft.com/office/powerpoint/2010/main" val="77267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8D42D02-0139-9B45-BF59-867C18497F61}"/>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Indigenous Knowledge Scholarship</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C3E482-2A4B-344D-AFB9-8B1F14AC742B}"/>
              </a:ext>
            </a:extLst>
          </p:cNvPr>
          <p:cNvSpPr>
            <a:spLocks noGrp="1"/>
          </p:cNvSpPr>
          <p:nvPr>
            <p:ph idx="1"/>
          </p:nvPr>
        </p:nvSpPr>
        <p:spPr>
          <a:xfrm>
            <a:off x="4379709" y="686862"/>
            <a:ext cx="7037591" cy="5475129"/>
          </a:xfrm>
        </p:spPr>
        <p:txBody>
          <a:bodyPr anchor="ctr">
            <a:normAutofit/>
          </a:bodyPr>
          <a:lstStyle/>
          <a:p>
            <a:pPr marL="0" indent="0">
              <a:buNone/>
            </a:pPr>
            <a:endParaRPr lang="en-CA" sz="2600"/>
          </a:p>
          <a:p>
            <a:pPr marL="0" indent="0">
              <a:buNone/>
            </a:pPr>
            <a:r>
              <a:rPr lang="en-CA" sz="2600"/>
              <a:t>Scholarly activity consists of oral presentations at workshops, seminars, lectures and/or participation in traditional ceremonies and other activities that lead to the generation of new knowledge about or within the particular field or a new field about which the candidate is knowledgeable.</a:t>
            </a:r>
          </a:p>
          <a:p>
            <a:endParaRPr lang="en-US" sz="2600"/>
          </a:p>
        </p:txBody>
      </p:sp>
    </p:spTree>
    <p:extLst>
      <p:ext uri="{BB962C8B-B14F-4D97-AF65-F5344CB8AC3E}">
        <p14:creationId xmlns:p14="http://schemas.microsoft.com/office/powerpoint/2010/main" val="113625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EEE87A1-2168-5F4C-9FE8-FC6465C0CDFA}"/>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Assessments from Elders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01501E-30E7-BB4B-AA86-416099AAF723}"/>
              </a:ext>
            </a:extLst>
          </p:cNvPr>
          <p:cNvSpPr>
            <a:spLocks noGrp="1"/>
          </p:cNvSpPr>
          <p:nvPr>
            <p:ph idx="1"/>
          </p:nvPr>
        </p:nvSpPr>
        <p:spPr>
          <a:xfrm>
            <a:off x="4379709" y="686862"/>
            <a:ext cx="7037591" cy="5475129"/>
          </a:xfrm>
        </p:spPr>
        <p:txBody>
          <a:bodyPr anchor="ctr">
            <a:normAutofit/>
          </a:bodyPr>
          <a:lstStyle/>
          <a:p>
            <a:pPr marL="0" indent="0">
              <a:buNone/>
            </a:pPr>
            <a:r>
              <a:rPr lang="en-CA" sz="2600"/>
              <a:t>In case of some Elders and traditional people, it may not be possible to obtain written assessments. </a:t>
            </a:r>
          </a:p>
          <a:p>
            <a:pPr marL="0" indent="0">
              <a:buNone/>
            </a:pPr>
            <a:r>
              <a:rPr lang="en-CA" sz="2600"/>
              <a:t>We would then either visit the individual(s) personally or invite them to attend a meeting of the tenure review committee.</a:t>
            </a:r>
          </a:p>
          <a:p>
            <a:pPr marL="0" indent="0">
              <a:buNone/>
            </a:pPr>
            <a:r>
              <a:rPr lang="en-CA" sz="2600"/>
              <a:t>In the case where English is not spoken, we would arrange for an independent interpreter. In both cases, we would prepare a written text of the oral testimony.</a:t>
            </a:r>
          </a:p>
          <a:p>
            <a:endParaRPr lang="en-US" sz="2600"/>
          </a:p>
        </p:txBody>
      </p:sp>
    </p:spTree>
    <p:extLst>
      <p:ext uri="{BB962C8B-B14F-4D97-AF65-F5344CB8AC3E}">
        <p14:creationId xmlns:p14="http://schemas.microsoft.com/office/powerpoint/2010/main" val="406453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9AF66EF-3BE9-0949-AF63-FA913AD150E2}"/>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Teaching</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882E97-F7EB-B645-9B97-43F1B022A670}"/>
              </a:ext>
            </a:extLst>
          </p:cNvPr>
          <p:cNvSpPr>
            <a:spLocks noGrp="1"/>
          </p:cNvSpPr>
          <p:nvPr>
            <p:ph idx="1"/>
          </p:nvPr>
        </p:nvSpPr>
        <p:spPr>
          <a:xfrm>
            <a:off x="4379709" y="686862"/>
            <a:ext cx="7037591" cy="5475129"/>
          </a:xfrm>
        </p:spPr>
        <p:txBody>
          <a:bodyPr anchor="ctr">
            <a:normAutofit/>
          </a:bodyPr>
          <a:lstStyle/>
          <a:p>
            <a:pPr marL="0" indent="0">
              <a:buNone/>
            </a:pPr>
            <a:r>
              <a:rPr lang="en-CA" sz="2600"/>
              <a:t>With respect to teaching, we expect that the candidate will submit the same evidence indicating teaching performance as those who are being considered for tenure in the conventional stream </a:t>
            </a:r>
            <a:endParaRPr lang="en-US" sz="2600"/>
          </a:p>
        </p:txBody>
      </p:sp>
    </p:spTree>
    <p:extLst>
      <p:ext uri="{BB962C8B-B14F-4D97-AF65-F5344CB8AC3E}">
        <p14:creationId xmlns:p14="http://schemas.microsoft.com/office/powerpoint/2010/main" val="655651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C6EE8E9-265D-3649-9E45-5C796228E681}"/>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Dual Tradition Scholar</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EF46C5-7347-1F49-A04E-B83E83526A96}"/>
              </a:ext>
            </a:extLst>
          </p:cNvPr>
          <p:cNvSpPr>
            <a:spLocks noGrp="1"/>
          </p:cNvSpPr>
          <p:nvPr>
            <p:ph idx="1"/>
          </p:nvPr>
        </p:nvSpPr>
        <p:spPr>
          <a:xfrm>
            <a:off x="4379709" y="686862"/>
            <a:ext cx="7037591" cy="5475129"/>
          </a:xfrm>
        </p:spPr>
        <p:txBody>
          <a:bodyPr anchor="ctr">
            <a:normAutofit/>
          </a:bodyPr>
          <a:lstStyle/>
          <a:p>
            <a:pPr marL="0" indent="0">
              <a:buNone/>
            </a:pPr>
            <a:r>
              <a:rPr lang="en-US" sz="2600"/>
              <a:t>A dual tradition scholar is an individual whose scholarship is based in and informed by principles and methods appropriate to an exploration and explication of traditional Aboriginal knowledge as well as those of the western academic disciplinary tradition.</a:t>
            </a:r>
          </a:p>
          <a:p>
            <a:pPr marL="0" indent="0">
              <a:buNone/>
            </a:pPr>
            <a:r>
              <a:rPr lang="en-US" sz="2600"/>
              <a:t>We recognize that these two traditions involve different approaches to inquiry, method, presentation and intellectual property rights and that combining the two in an academic environment may be challenging.</a:t>
            </a:r>
          </a:p>
          <a:p>
            <a:endParaRPr lang="en-US" sz="2600"/>
          </a:p>
        </p:txBody>
      </p:sp>
    </p:spTree>
    <p:extLst>
      <p:ext uri="{BB962C8B-B14F-4D97-AF65-F5344CB8AC3E}">
        <p14:creationId xmlns:p14="http://schemas.microsoft.com/office/powerpoint/2010/main" val="254643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F82A8C1-A45A-8E46-A1AB-D7162E144371}"/>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The Long Assault</a:t>
            </a: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AB40A57-A5EE-414D-A9C0-5EE15958AD50}"/>
              </a:ext>
            </a:extLst>
          </p:cNvPr>
          <p:cNvSpPr>
            <a:spLocks noGrp="1"/>
          </p:cNvSpPr>
          <p:nvPr>
            <p:ph sz="half" idx="1"/>
          </p:nvPr>
        </p:nvSpPr>
        <p:spPr>
          <a:xfrm>
            <a:off x="4976030" y="963507"/>
            <a:ext cx="6250940" cy="2304627"/>
          </a:xfrm>
        </p:spPr>
        <p:txBody>
          <a:bodyPr anchor="b">
            <a:normAutofit/>
          </a:bodyPr>
          <a:lstStyle/>
          <a:p>
            <a:r>
              <a:rPr lang="en-US" sz="2000"/>
              <a:t>1857</a:t>
            </a:r>
          </a:p>
          <a:p>
            <a:endParaRPr lang="en-US" sz="2000"/>
          </a:p>
          <a:p>
            <a:r>
              <a:rPr lang="en-US" sz="2000"/>
              <a:t>An Act to Encourage the Gradual Civilization of the Indian tribes in this province and to amend the laws respecting Indians</a:t>
            </a:r>
          </a:p>
        </p:txBody>
      </p:sp>
      <p:sp>
        <p:nvSpPr>
          <p:cNvPr id="6" name="Content Placeholder 5">
            <a:extLst>
              <a:ext uri="{FF2B5EF4-FFF2-40B4-BE49-F238E27FC236}">
                <a16:creationId xmlns:a16="http://schemas.microsoft.com/office/drawing/2014/main" id="{B9DE2201-48CB-CF4A-80CB-6018C13260C8}"/>
              </a:ext>
            </a:extLst>
          </p:cNvPr>
          <p:cNvSpPr>
            <a:spLocks noGrp="1"/>
          </p:cNvSpPr>
          <p:nvPr>
            <p:ph sz="half" idx="2"/>
          </p:nvPr>
        </p:nvSpPr>
        <p:spPr>
          <a:xfrm>
            <a:off x="4976030" y="3589866"/>
            <a:ext cx="6250940" cy="2304628"/>
          </a:xfrm>
        </p:spPr>
        <p:txBody>
          <a:bodyPr>
            <a:normAutofit/>
          </a:bodyPr>
          <a:lstStyle/>
          <a:p>
            <a:r>
              <a:rPr lang="en-US" sz="2000"/>
              <a:t>1969</a:t>
            </a:r>
          </a:p>
          <a:p>
            <a:endParaRPr lang="en-US" sz="2000"/>
          </a:p>
          <a:p>
            <a:r>
              <a:rPr lang="en-US" sz="2000"/>
              <a:t>The Statement of Indian Policy of the Government of Canada</a:t>
            </a:r>
          </a:p>
          <a:p>
            <a:r>
              <a:rPr lang="en-US" sz="2000"/>
              <a:t>Aka The White Paper</a:t>
            </a:r>
          </a:p>
          <a:p>
            <a:r>
              <a:rPr lang="en-US" sz="2000"/>
              <a:t>Withdrawn 1971</a:t>
            </a:r>
          </a:p>
        </p:txBody>
      </p:sp>
    </p:spTree>
    <p:extLst>
      <p:ext uri="{BB962C8B-B14F-4D97-AF65-F5344CB8AC3E}">
        <p14:creationId xmlns:p14="http://schemas.microsoft.com/office/powerpoint/2010/main" val="2482017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37D7B18-E21E-5E42-BF04-2C6B7F75F706}"/>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DUAL TRADITION SCHOLAR</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30E897-4616-F146-8956-10E774FBAD81}"/>
              </a:ext>
            </a:extLst>
          </p:cNvPr>
          <p:cNvSpPr>
            <a:spLocks noGrp="1"/>
          </p:cNvSpPr>
          <p:nvPr>
            <p:ph idx="1"/>
          </p:nvPr>
        </p:nvSpPr>
        <p:spPr>
          <a:xfrm>
            <a:off x="4379709" y="686862"/>
            <a:ext cx="7037591" cy="5475129"/>
          </a:xfrm>
        </p:spPr>
        <p:txBody>
          <a:bodyPr anchor="ctr">
            <a:normAutofit/>
          </a:bodyPr>
          <a:lstStyle/>
          <a:p>
            <a:pPr marL="0" indent="0">
              <a:buNone/>
            </a:pPr>
            <a:r>
              <a:rPr lang="en-CA" sz="2600"/>
              <a:t>We also expect that elements of the two traditions of scholarship would be visible and evident in the work of a Dual Tradition Scholar. As in all scholarship, the knowledge lineage (recognized through the acknowledgement of the work of previous scholars) is visible and can be traced. </a:t>
            </a:r>
          </a:p>
          <a:p>
            <a:pPr marL="0" indent="0">
              <a:buNone/>
            </a:pPr>
            <a:r>
              <a:rPr lang="en-CA" sz="2600"/>
              <a:t>In this case, the lineage should recognize both conventional western sources as well as Elder sources. The methods of inquiry should similarly reflect the two traditions </a:t>
            </a:r>
            <a:endParaRPr lang="en-US" sz="2600"/>
          </a:p>
        </p:txBody>
      </p:sp>
    </p:spTree>
    <p:extLst>
      <p:ext uri="{BB962C8B-B14F-4D97-AF65-F5344CB8AC3E}">
        <p14:creationId xmlns:p14="http://schemas.microsoft.com/office/powerpoint/2010/main" val="1823666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FE3AEF1-3350-0B4F-911B-ED039D813563}"/>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DUAL TRADITION SCHOLARSHIP</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B57E38-A0EB-E84E-B26A-BDF7D10DADDD}"/>
              </a:ext>
            </a:extLst>
          </p:cNvPr>
          <p:cNvSpPr>
            <a:spLocks noGrp="1"/>
          </p:cNvSpPr>
          <p:nvPr>
            <p:ph idx="1"/>
          </p:nvPr>
        </p:nvSpPr>
        <p:spPr>
          <a:xfrm>
            <a:off x="4379709" y="686862"/>
            <a:ext cx="7037591" cy="5475129"/>
          </a:xfrm>
        </p:spPr>
        <p:txBody>
          <a:bodyPr anchor="ctr">
            <a:normAutofit/>
          </a:bodyPr>
          <a:lstStyle/>
          <a:p>
            <a:pPr marL="0" indent="0">
              <a:buNone/>
            </a:pPr>
            <a:r>
              <a:rPr lang="en-CA" sz="2600"/>
              <a:t>The quality of scholarship is evaluated through a combination of written and oral texts that represent the findings of careful observation and reasoning. </a:t>
            </a:r>
          </a:p>
          <a:p>
            <a:pPr marL="0" indent="0">
              <a:buNone/>
            </a:pPr>
            <a:r>
              <a:rPr lang="en-CA" sz="2600"/>
              <a:t>Senior peers from all three communities (academic, Elder and Indigenous professional) evaluate this scholarship. </a:t>
            </a:r>
          </a:p>
          <a:p>
            <a:pPr marL="0" indent="0">
              <a:buNone/>
            </a:pPr>
            <a:r>
              <a:rPr lang="en-CA" sz="2600"/>
              <a:t>High-quality dual tradition scholarship is scholarship in which the knowledge lineage is clear and visible, and given the applied nature of Indigenous Knowledge is judged to make a significant practical contribution to improving the well-being of Indigenous peoples </a:t>
            </a:r>
            <a:endParaRPr lang="en-US" sz="2600"/>
          </a:p>
        </p:txBody>
      </p:sp>
    </p:spTree>
    <p:extLst>
      <p:ext uri="{BB962C8B-B14F-4D97-AF65-F5344CB8AC3E}">
        <p14:creationId xmlns:p14="http://schemas.microsoft.com/office/powerpoint/2010/main" val="3340411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753F408-9C44-AB4D-A5C8-186675E47092}"/>
              </a:ext>
            </a:extLst>
          </p:cNvPr>
          <p:cNvSpPr>
            <a:spLocks noGrp="1"/>
          </p:cNvSpPr>
          <p:nvPr>
            <p:ph type="title"/>
          </p:nvPr>
        </p:nvSpPr>
        <p:spPr>
          <a:xfrm>
            <a:off x="777240" y="731519"/>
            <a:ext cx="2845191" cy="3237579"/>
          </a:xfrm>
        </p:spPr>
        <p:txBody>
          <a:bodyPr>
            <a:normAutofit/>
          </a:bodyPr>
          <a:lstStyle/>
          <a:p>
            <a:r>
              <a:rPr lang="en-US" sz="3200">
                <a:solidFill>
                  <a:srgbClr val="FFFFFF"/>
                </a:solidFill>
              </a:rPr>
              <a:t> DUAL TRADITION KNOWLEDGE DISSEMINATION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228F76-E32A-0642-97EA-5F46B60A0460}"/>
              </a:ext>
            </a:extLst>
          </p:cNvPr>
          <p:cNvSpPr>
            <a:spLocks noGrp="1"/>
          </p:cNvSpPr>
          <p:nvPr>
            <p:ph idx="1"/>
          </p:nvPr>
        </p:nvSpPr>
        <p:spPr>
          <a:xfrm>
            <a:off x="4379709" y="686862"/>
            <a:ext cx="7037591" cy="5475129"/>
          </a:xfrm>
        </p:spPr>
        <p:txBody>
          <a:bodyPr anchor="ctr">
            <a:normAutofit/>
          </a:bodyPr>
          <a:lstStyle/>
          <a:p>
            <a:pPr marL="0" indent="0">
              <a:buNone/>
            </a:pPr>
            <a:r>
              <a:rPr lang="en-CA" sz="2600"/>
              <a:t>Knowledge dissemination consists of written and oral presentations in papers, books, chapters in books, technical and community reports, community presentations, traditional teaching workshops, ceremonial work and support, etc. as well as curriculum development. </a:t>
            </a:r>
          </a:p>
          <a:p>
            <a:pPr marL="0" indent="0">
              <a:buNone/>
            </a:pPr>
            <a:r>
              <a:rPr lang="en-CA" sz="2600"/>
              <a:t>The knowledge lineage of these activities should be made clear in order that one might see the blending as well as the dialogue between the two knowledge traditions. </a:t>
            </a:r>
            <a:endParaRPr lang="en-US" sz="2600"/>
          </a:p>
        </p:txBody>
      </p:sp>
    </p:spTree>
    <p:extLst>
      <p:ext uri="{BB962C8B-B14F-4D97-AF65-F5344CB8AC3E}">
        <p14:creationId xmlns:p14="http://schemas.microsoft.com/office/powerpoint/2010/main" val="2911496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6BB1342-355E-0547-8E3C-03FA62C1FC2B}"/>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DUAL TRADITION SCHOLARSHIP</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A3FB74-B176-9443-80B7-22A369761D93}"/>
              </a:ext>
            </a:extLst>
          </p:cNvPr>
          <p:cNvSpPr>
            <a:spLocks noGrp="1"/>
          </p:cNvSpPr>
          <p:nvPr>
            <p:ph idx="1"/>
          </p:nvPr>
        </p:nvSpPr>
        <p:spPr>
          <a:xfrm>
            <a:off x="4379709" y="686862"/>
            <a:ext cx="7037591" cy="5475129"/>
          </a:xfrm>
        </p:spPr>
        <p:txBody>
          <a:bodyPr anchor="ctr">
            <a:normAutofit/>
          </a:bodyPr>
          <a:lstStyle/>
          <a:p>
            <a:pPr marL="0" indent="0">
              <a:buNone/>
            </a:pPr>
            <a:r>
              <a:rPr lang="en-CA" sz="2600"/>
              <a:t>We would consider as evidence of scholarly activity, </a:t>
            </a:r>
          </a:p>
          <a:p>
            <a:pPr marL="0" indent="0">
              <a:buNone/>
            </a:pPr>
            <a:r>
              <a:rPr lang="en-CA" sz="2600"/>
              <a:t>in addition to or complementary to those activities considered as traditional academic activities outlined previously, </a:t>
            </a:r>
          </a:p>
          <a:p>
            <a:pPr marL="0" indent="0">
              <a:buNone/>
            </a:pPr>
            <a:r>
              <a:rPr lang="en-CA" sz="2600"/>
              <a:t>an ongoing learning relationship with elders and a continued exploration of traditional knowledge as demonstrated through oral presentations and discussions at workshops, seminars, traditional teaching seminars, community presentations and the like as well as written material in the usual fashion </a:t>
            </a:r>
            <a:endParaRPr lang="en-US" sz="2600"/>
          </a:p>
        </p:txBody>
      </p:sp>
    </p:spTree>
    <p:extLst>
      <p:ext uri="{BB962C8B-B14F-4D97-AF65-F5344CB8AC3E}">
        <p14:creationId xmlns:p14="http://schemas.microsoft.com/office/powerpoint/2010/main" val="291474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55C2127-5AEC-C343-9F77-9F437E2C0C2C}"/>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Elders</a:t>
            </a:r>
            <a:br>
              <a:rPr lang="en-US" sz="3800" dirty="0">
                <a:solidFill>
                  <a:srgbClr val="FFFFFF"/>
                </a:solidFill>
              </a:rPr>
            </a:br>
            <a:r>
              <a:rPr lang="en-US" sz="3800" dirty="0">
                <a:solidFill>
                  <a:srgbClr val="FFFFFF"/>
                </a:solidFill>
              </a:rPr>
              <a:t>Application 1978-2020</a:t>
            </a:r>
            <a:br>
              <a:rPr lang="en-US" sz="3800" dirty="0">
                <a:solidFill>
                  <a:srgbClr val="FFFFFF"/>
                </a:solidFill>
              </a:rPr>
            </a:br>
            <a:endParaRPr lang="en-US" sz="3800" dirty="0">
              <a:solidFill>
                <a:srgbClr val="FFFFFF"/>
              </a:solidFill>
            </a:endParaRP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B69987-1A6F-D843-80B5-09FE967623BE}"/>
              </a:ext>
            </a:extLst>
          </p:cNvPr>
          <p:cNvSpPr>
            <a:spLocks noGrp="1"/>
          </p:cNvSpPr>
          <p:nvPr>
            <p:ph idx="1"/>
          </p:nvPr>
        </p:nvSpPr>
        <p:spPr>
          <a:xfrm>
            <a:off x="4379709" y="686862"/>
            <a:ext cx="7037591" cy="5475129"/>
          </a:xfrm>
        </p:spPr>
        <p:txBody>
          <a:bodyPr anchor="ctr">
            <a:normAutofit/>
          </a:bodyPr>
          <a:lstStyle/>
          <a:p>
            <a:pPr marL="0" indent="0">
              <a:buNone/>
            </a:pPr>
            <a:r>
              <a:rPr lang="en-US" sz="2600" dirty="0"/>
              <a:t>Fred Wheatley, Anishinaabe Elder</a:t>
            </a:r>
          </a:p>
          <a:p>
            <a:pPr marL="0" indent="0">
              <a:buNone/>
            </a:pPr>
            <a:r>
              <a:rPr lang="en-US" sz="2600" dirty="0"/>
              <a:t>Chief Jake Thomas, Cayuga, Haudenosaunee</a:t>
            </a:r>
          </a:p>
          <a:p>
            <a:pPr marL="0" indent="0">
              <a:buNone/>
            </a:pPr>
            <a:r>
              <a:rPr lang="en-US" sz="2600" dirty="0"/>
              <a:t>Shirley Williams, Odawa, Anishinaabe</a:t>
            </a:r>
          </a:p>
          <a:p>
            <a:pPr marL="0" indent="0">
              <a:buNone/>
            </a:pPr>
            <a:r>
              <a:rPr lang="en-US" sz="2600" dirty="0"/>
              <a:t>Edna </a:t>
            </a:r>
            <a:r>
              <a:rPr lang="en-US" sz="2600" dirty="0" err="1"/>
              <a:t>Manitowabi</a:t>
            </a:r>
            <a:r>
              <a:rPr lang="en-US" sz="2600" dirty="0"/>
              <a:t>, Odawa, Anishinaabe</a:t>
            </a:r>
          </a:p>
          <a:p>
            <a:pPr marL="0" indent="0">
              <a:buNone/>
            </a:pPr>
            <a:r>
              <a:rPr lang="en-US" sz="2600" dirty="0"/>
              <a:t>Chief Doug Williams, Mississauga Anishinaabe, Director of Studies, Indigenous Studies PhD Program (LTA)</a:t>
            </a:r>
          </a:p>
          <a:p>
            <a:pPr marL="0" indent="0">
              <a:buNone/>
            </a:pPr>
            <a:r>
              <a:rPr lang="en-US" sz="2600" dirty="0" err="1"/>
              <a:t>Skahendowaneh</a:t>
            </a:r>
            <a:r>
              <a:rPr lang="en-US" sz="2600" dirty="0"/>
              <a:t> Swamp, Faith Keeper, Mohawk, Haudenosaunee (Chair in Indigenous Knowledge)</a:t>
            </a:r>
          </a:p>
          <a:p>
            <a:pPr marL="0" indent="0">
              <a:buNone/>
            </a:pPr>
            <a:endParaRPr lang="en-US" sz="2600" dirty="0"/>
          </a:p>
        </p:txBody>
      </p:sp>
    </p:spTree>
    <p:extLst>
      <p:ext uri="{BB962C8B-B14F-4D97-AF65-F5344CB8AC3E}">
        <p14:creationId xmlns:p14="http://schemas.microsoft.com/office/powerpoint/2010/main" val="869518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55C2127-5AEC-C343-9F77-9F437E2C0C2C}"/>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Dual Tradition Scholars 1978-2020</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B69987-1A6F-D843-80B5-09FE967623BE}"/>
              </a:ext>
            </a:extLst>
          </p:cNvPr>
          <p:cNvSpPr>
            <a:spLocks noGrp="1"/>
          </p:cNvSpPr>
          <p:nvPr>
            <p:ph idx="1"/>
          </p:nvPr>
        </p:nvSpPr>
        <p:spPr>
          <a:xfrm>
            <a:off x="4379709" y="686862"/>
            <a:ext cx="7037591" cy="5475129"/>
          </a:xfrm>
        </p:spPr>
        <p:txBody>
          <a:bodyPr anchor="ctr">
            <a:normAutofit/>
          </a:bodyPr>
          <a:lstStyle/>
          <a:p>
            <a:pPr marL="0" indent="0">
              <a:buNone/>
            </a:pPr>
            <a:r>
              <a:rPr lang="en-US" sz="2600" dirty="0"/>
              <a:t>Mark </a:t>
            </a:r>
            <a:r>
              <a:rPr lang="en-US" sz="2600" dirty="0" err="1"/>
              <a:t>Dockstator</a:t>
            </a:r>
            <a:r>
              <a:rPr lang="en-US" sz="2600" dirty="0"/>
              <a:t>, LLD – Law and Business, Oneida</a:t>
            </a:r>
          </a:p>
          <a:p>
            <a:pPr marL="0" indent="0">
              <a:buNone/>
            </a:pPr>
            <a:r>
              <a:rPr lang="en-US" sz="2600" dirty="0"/>
              <a:t>Dan Longboat, PhD – Indigenous Environmental Studies, Mohawk</a:t>
            </a:r>
          </a:p>
          <a:p>
            <a:pPr marL="0" indent="0">
              <a:buNone/>
            </a:pPr>
            <a:r>
              <a:rPr lang="en-US" sz="2600" dirty="0"/>
              <a:t>Paula Sherman, PhD – History, Algonquin</a:t>
            </a:r>
          </a:p>
          <a:p>
            <a:pPr marL="0" indent="0">
              <a:buNone/>
            </a:pPr>
            <a:r>
              <a:rPr lang="en-US" sz="2600" dirty="0" err="1"/>
              <a:t>Marrie</a:t>
            </a:r>
            <a:r>
              <a:rPr lang="en-US" sz="2600" dirty="0"/>
              <a:t> Mumford, MFA, Performance, Cree-Métis</a:t>
            </a:r>
          </a:p>
          <a:p>
            <a:pPr marL="0" indent="0">
              <a:buNone/>
            </a:pPr>
            <a:r>
              <a:rPr lang="en-US" sz="2600" dirty="0" err="1"/>
              <a:t>Joeanne</a:t>
            </a:r>
            <a:r>
              <a:rPr lang="en-US" sz="2600" dirty="0"/>
              <a:t> Argue, MFA, Performance, Métis</a:t>
            </a:r>
          </a:p>
          <a:p>
            <a:pPr marL="0" indent="0">
              <a:buNone/>
            </a:pPr>
            <a:r>
              <a:rPr lang="en-US" sz="2600" dirty="0"/>
              <a:t>Barb Wall, PhD, Indigenous Environmental Studies, </a:t>
            </a:r>
            <a:r>
              <a:rPr lang="en-US" sz="2600" dirty="0" err="1"/>
              <a:t>Anishnaabe</a:t>
            </a:r>
            <a:r>
              <a:rPr lang="en-US" sz="2600" dirty="0"/>
              <a:t>,</a:t>
            </a:r>
          </a:p>
        </p:txBody>
      </p:sp>
    </p:spTree>
    <p:extLst>
      <p:ext uri="{BB962C8B-B14F-4D97-AF65-F5344CB8AC3E}">
        <p14:creationId xmlns:p14="http://schemas.microsoft.com/office/powerpoint/2010/main" val="710211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CF5E102-F553-5445-B987-CD4CEE6C973C}"/>
              </a:ext>
            </a:extLst>
          </p:cNvPr>
          <p:cNvSpPr>
            <a:spLocks noGrp="1"/>
          </p:cNvSpPr>
          <p:nvPr>
            <p:ph type="title"/>
          </p:nvPr>
        </p:nvSpPr>
        <p:spPr>
          <a:xfrm>
            <a:off x="777240" y="731519"/>
            <a:ext cx="2845191" cy="3237579"/>
          </a:xfrm>
        </p:spPr>
        <p:txBody>
          <a:bodyPr>
            <a:normAutofit/>
          </a:bodyPr>
          <a:lstStyle/>
          <a:p>
            <a:endParaRPr lang="en-US" sz="3800">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FA7FBD9-90F2-184C-B702-E74847AE275A}"/>
              </a:ext>
            </a:extLst>
          </p:cNvPr>
          <p:cNvGraphicFramePr>
            <a:graphicFrameLocks noGrp="1"/>
          </p:cNvGraphicFramePr>
          <p:nvPr>
            <p:ph idx="1"/>
            <p:extLst>
              <p:ext uri="{D42A27DB-BD31-4B8C-83A1-F6EECF244321}">
                <p14:modId xmlns:p14="http://schemas.microsoft.com/office/powerpoint/2010/main" val="3871710646"/>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48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6B593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65B97B7-D726-F64F-88BE-1020936ABCC6}"/>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500">
                <a:solidFill>
                  <a:srgbClr val="FFFFFF"/>
                </a:solidFill>
              </a:rPr>
              <a:t>Reconciliation</a:t>
            </a:r>
          </a:p>
        </p:txBody>
      </p:sp>
      <p:pic>
        <p:nvPicPr>
          <p:cNvPr id="6" name="Content Placeholder 5">
            <a:extLst>
              <a:ext uri="{FF2B5EF4-FFF2-40B4-BE49-F238E27FC236}">
                <a16:creationId xmlns:a16="http://schemas.microsoft.com/office/drawing/2014/main" id="{0A80BF0C-4DED-BE46-9C5C-5A9CC5F668DE}"/>
              </a:ext>
            </a:extLst>
          </p:cNvPr>
          <p:cNvPicPr>
            <a:picLocks noGrp="1" noChangeAspect="1"/>
          </p:cNvPicPr>
          <p:nvPr>
            <p:ph sz="half" idx="2"/>
          </p:nvPr>
        </p:nvPicPr>
        <p:blipFill rotWithShape="1">
          <a:blip r:embed="rId2"/>
          <a:srcRect t="2318" r="-1" b="14812"/>
          <a:stretch/>
        </p:blipFill>
        <p:spPr>
          <a:xfrm>
            <a:off x="4044603" y="448056"/>
            <a:ext cx="7680450" cy="3802932"/>
          </a:xfrm>
          <a:prstGeom prst="rect">
            <a:avLst/>
          </a:prstGeom>
        </p:spPr>
      </p:pic>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206AC6-65E4-B14D-878B-A6CBFCB94416}"/>
              </a:ext>
            </a:extLst>
          </p:cNvPr>
          <p:cNvSpPr>
            <a:spLocks noGrp="1"/>
          </p:cNvSpPr>
          <p:nvPr>
            <p:ph sz="half" idx="1"/>
          </p:nvPr>
        </p:nvSpPr>
        <p:spPr>
          <a:xfrm>
            <a:off x="4379709" y="4642338"/>
            <a:ext cx="7037591" cy="1564310"/>
          </a:xfrm>
        </p:spPr>
        <p:txBody>
          <a:bodyPr vert="horz" lIns="91440" tIns="45720" rIns="91440" bIns="45720" rtlCol="0" anchor="ctr">
            <a:normAutofit/>
          </a:bodyPr>
          <a:lstStyle/>
          <a:p>
            <a:pPr marL="0" indent="0">
              <a:buNone/>
            </a:pPr>
            <a:r>
              <a:rPr lang="en-US" sz="1800" dirty="0"/>
              <a:t>The largest national project</a:t>
            </a:r>
          </a:p>
          <a:p>
            <a:pPr marL="0" indent="0">
              <a:buNone/>
            </a:pPr>
            <a:r>
              <a:rPr lang="en-US" sz="1800" dirty="0"/>
              <a:t>since the building of the</a:t>
            </a:r>
          </a:p>
          <a:p>
            <a:pPr marL="0" indent="0">
              <a:buNone/>
            </a:pPr>
            <a:r>
              <a:rPr lang="en-US" sz="1800" dirty="0"/>
              <a:t>National Railway</a:t>
            </a:r>
          </a:p>
          <a:p>
            <a:pPr marL="0" indent="0">
              <a:buNone/>
            </a:pPr>
            <a:r>
              <a:rPr lang="en-US" sz="1800" i="1" dirty="0"/>
              <a:t>Underway since 1971, officially 2015</a:t>
            </a:r>
          </a:p>
          <a:p>
            <a:pPr marL="0"/>
            <a:endParaRPr lang="en-US" sz="1800" dirty="0"/>
          </a:p>
          <a:p>
            <a:pPr marL="0"/>
            <a:endParaRPr lang="en-US" sz="1800" dirty="0"/>
          </a:p>
        </p:txBody>
      </p:sp>
    </p:spTree>
    <p:extLst>
      <p:ext uri="{BB962C8B-B14F-4D97-AF65-F5344CB8AC3E}">
        <p14:creationId xmlns:p14="http://schemas.microsoft.com/office/powerpoint/2010/main" val="337409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6605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87473449-4C8F-B148-B28D-ACA765ADA49C}"/>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Reconciliation</a:t>
            </a:r>
          </a:p>
        </p:txBody>
      </p:sp>
      <p:pic>
        <p:nvPicPr>
          <p:cNvPr id="12" name="Content Placeholder 11">
            <a:extLst>
              <a:ext uri="{FF2B5EF4-FFF2-40B4-BE49-F238E27FC236}">
                <a16:creationId xmlns:a16="http://schemas.microsoft.com/office/drawing/2014/main" id="{BF97E3A7-BEAD-5C41-81C1-85DB4E8472C2}"/>
              </a:ext>
            </a:extLst>
          </p:cNvPr>
          <p:cNvPicPr>
            <a:picLocks noGrp="1" noChangeAspect="1"/>
          </p:cNvPicPr>
          <p:nvPr>
            <p:ph idx="1"/>
          </p:nvPr>
        </p:nvPicPr>
        <p:blipFill rotWithShape="1">
          <a:blip r:embed="rId2"/>
          <a:srcRect t="11686" r="1" b="23476"/>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43771E74-EC44-C540-B8BB-75A99A63C235}"/>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marL="91439" indent="-228600">
              <a:buFont typeface="Arial" panose="020B0604020202020204" pitchFamily="34" charset="0"/>
              <a:buChar char="•"/>
              <a:defRPr>
                <a:solidFill>
                  <a:srgbClr val="404040"/>
                </a:solidFill>
              </a:defRPr>
            </a:pPr>
            <a:r>
              <a:rPr lang="en-US" sz="2000">
                <a:solidFill>
                  <a:srgbClr val="FFFFFF"/>
                </a:solidFill>
              </a:rPr>
              <a:t>Multi-actor</a:t>
            </a:r>
          </a:p>
          <a:p>
            <a:pPr indent="-228600">
              <a:buFont typeface="Arial" panose="020B0604020202020204" pitchFamily="34" charset="0"/>
              <a:buChar char="•"/>
              <a:defRPr>
                <a:solidFill>
                  <a:srgbClr val="404040"/>
                </a:solidFill>
              </a:defRPr>
            </a:pPr>
            <a:r>
              <a:rPr lang="en-US" sz="2000">
                <a:solidFill>
                  <a:srgbClr val="FFFFFF"/>
                </a:solidFill>
              </a:rPr>
              <a:t>Multi-site</a:t>
            </a:r>
          </a:p>
          <a:p>
            <a:pPr indent="-228600">
              <a:buFont typeface="Arial" panose="020B0604020202020204" pitchFamily="34" charset="0"/>
              <a:buChar char="•"/>
            </a:pPr>
            <a:r>
              <a:rPr lang="en-US" sz="2000">
                <a:solidFill>
                  <a:srgbClr val="FFFFFF"/>
                </a:solidFill>
              </a:rPr>
              <a:t>Multi-Actor</a:t>
            </a:r>
          </a:p>
          <a:p>
            <a:pPr indent="-228600">
              <a:buFont typeface="Arial" panose="020B0604020202020204" pitchFamily="34" charset="0"/>
              <a:buChar char="•"/>
            </a:pPr>
            <a:r>
              <a:rPr lang="en-US" sz="2000">
                <a:solidFill>
                  <a:srgbClr val="FFFFFF"/>
                </a:solidFill>
              </a:rPr>
              <a:t>Multi-Generation</a:t>
            </a:r>
          </a:p>
          <a:p>
            <a:pPr indent="-228600">
              <a:buFont typeface="Arial" panose="020B0604020202020204" pitchFamily="34" charset="0"/>
              <a:buChar char="•"/>
            </a:pPr>
            <a:r>
              <a:rPr lang="en-US" sz="2000">
                <a:solidFill>
                  <a:srgbClr val="FFFFFF"/>
                </a:solidFill>
              </a:rPr>
              <a:t>Complex</a:t>
            </a:r>
          </a:p>
          <a:p>
            <a:pPr indent="-228600">
              <a:buFont typeface="Arial" panose="020B0604020202020204" pitchFamily="34" charset="0"/>
              <a:buChar char="•"/>
            </a:pPr>
            <a:r>
              <a:rPr lang="en-US" sz="2000">
                <a:solidFill>
                  <a:srgbClr val="FFFFFF"/>
                </a:solidFill>
              </a:rPr>
              <a:t>Process and Project</a:t>
            </a:r>
          </a:p>
        </p:txBody>
      </p:sp>
    </p:spTree>
    <p:extLst>
      <p:ext uri="{BB962C8B-B14F-4D97-AF65-F5344CB8AC3E}">
        <p14:creationId xmlns:p14="http://schemas.microsoft.com/office/powerpoint/2010/main" val="147734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0" y="0"/>
            <a:ext cx="12192000" cy="6858000"/>
          </a:xfrm>
          <a:prstGeom prst="rect">
            <a:avLst/>
          </a:prstGeom>
          <a:gradFill>
            <a:gsLst>
              <a:gs pos="0">
                <a:srgbClr val="FAFAF9"/>
              </a:gs>
              <a:gs pos="100000">
                <a:srgbClr val="D6D4D1"/>
              </a:gs>
            </a:gsLst>
            <a:path path="circle">
              <a:fillToRect l="37721" t="-19636" r="62278" b="119636"/>
            </a:path>
          </a:gradFill>
          <a:ln w="12700">
            <a:miter lim="400000"/>
          </a:ln>
        </p:spPr>
        <p:txBody>
          <a:bodyPr lIns="45719" rIns="45719"/>
          <a:lstStyle/>
          <a:p>
            <a:pPr>
              <a:defRPr>
                <a:latin typeface="+mn-lt"/>
                <a:ea typeface="+mn-ea"/>
                <a:cs typeface="+mn-cs"/>
                <a:sym typeface="Calibri"/>
              </a:defRPr>
            </a:pPr>
            <a:endParaRPr/>
          </a:p>
        </p:txBody>
      </p:sp>
      <p:sp>
        <p:nvSpPr>
          <p:cNvPr id="336" name="Shape 336"/>
          <p:cNvSpPr/>
          <p:nvPr/>
        </p:nvSpPr>
        <p:spPr>
          <a:xfrm>
            <a:off x="0" y="2015731"/>
            <a:ext cx="12192000" cy="4118830"/>
          </a:xfrm>
          <a:prstGeom prst="rect">
            <a:avLst/>
          </a:prstGeom>
          <a:gradFill>
            <a:gsLst>
              <a:gs pos="0">
                <a:srgbClr val="EDEBE7">
                  <a:alpha val="0"/>
                </a:srgbClr>
              </a:gs>
              <a:gs pos="100000">
                <a:srgbClr val="EDEBE7"/>
              </a:gs>
            </a:gsLst>
            <a:lin ang="5400000"/>
          </a:gradFill>
          <a:ln w="12700">
            <a:miter lim="400000"/>
          </a:ln>
        </p:spPr>
        <p:txBody>
          <a:bodyPr lIns="45719" rIns="45719"/>
          <a:lstStyle/>
          <a:p>
            <a:pPr>
              <a:defRPr>
                <a:latin typeface="+mn-lt"/>
                <a:ea typeface="+mn-ea"/>
                <a:cs typeface="+mn-cs"/>
                <a:sym typeface="Calibri"/>
              </a:defRPr>
            </a:pPr>
            <a:endParaRPr/>
          </a:p>
        </p:txBody>
      </p:sp>
      <p:pic>
        <p:nvPicPr>
          <p:cNvPr id="337" name="image1.jpeg"/>
          <p:cNvPicPr>
            <a:picLocks noChangeAspect="1"/>
          </p:cNvPicPr>
          <p:nvPr/>
        </p:nvPicPr>
        <p:blipFill>
          <a:blip r:embed="rId2"/>
          <a:srcRect t="2769"/>
          <a:stretch>
            <a:fillRect/>
          </a:stretch>
        </p:blipFill>
        <p:spPr>
          <a:xfrm>
            <a:off x="0" y="6135623"/>
            <a:ext cx="12192000" cy="722379"/>
          </a:xfrm>
          <a:prstGeom prst="rect">
            <a:avLst/>
          </a:prstGeom>
          <a:ln w="12700">
            <a:miter lim="400000"/>
          </a:ln>
        </p:spPr>
      </p:pic>
      <p:sp>
        <p:nvSpPr>
          <p:cNvPr id="338" name="Shape 338"/>
          <p:cNvSpPr/>
          <p:nvPr/>
        </p:nvSpPr>
        <p:spPr>
          <a:xfrm>
            <a:off x="0" y="6141704"/>
            <a:ext cx="12192001" cy="1"/>
          </a:xfrm>
          <a:prstGeom prst="line">
            <a:avLst/>
          </a:prstGeom>
          <a:ln w="12700">
            <a:solidFill>
              <a:srgbClr val="000001">
                <a:alpha val="20000"/>
              </a:srgbClr>
            </a:solidFill>
          </a:ln>
        </p:spPr>
        <p:txBody>
          <a:bodyPr lIns="45719" rIns="45719"/>
          <a:lstStyle/>
          <a:p>
            <a:endParaRPr/>
          </a:p>
        </p:txBody>
      </p:sp>
      <p:sp>
        <p:nvSpPr>
          <p:cNvPr id="339" name="Shape 339"/>
          <p:cNvSpPr/>
          <p:nvPr/>
        </p:nvSpPr>
        <p:spPr>
          <a:xfrm flipH="1">
            <a:off x="1371687" y="798972"/>
            <a:ext cx="1" cy="1067170"/>
          </a:xfrm>
          <a:prstGeom prst="line">
            <a:avLst/>
          </a:prstGeom>
          <a:ln w="38100">
            <a:solidFill>
              <a:schemeClr val="accent1"/>
            </a:solidFill>
          </a:ln>
        </p:spPr>
        <p:txBody>
          <a:bodyPr lIns="45719" rIns="45719"/>
          <a:lstStyle/>
          <a:p>
            <a:endParaRPr/>
          </a:p>
        </p:txBody>
      </p:sp>
      <p:sp>
        <p:nvSpPr>
          <p:cNvPr id="340" name="Shape 340"/>
          <p:cNvSpPr/>
          <p:nvPr/>
        </p:nvSpPr>
        <p:spPr>
          <a:xfrm>
            <a:off x="1" y="0"/>
            <a:ext cx="12191697" cy="6858000"/>
          </a:xfrm>
          <a:prstGeom prst="rect">
            <a:avLst/>
          </a:prstGeom>
          <a:ln w="12700">
            <a:miter lim="400000"/>
          </a:ln>
        </p:spPr>
        <p:txBody>
          <a:bodyPr lIns="45719" rIns="45719" anchor="ctr"/>
          <a:lstStyle/>
          <a:p>
            <a:pPr algn="ctr">
              <a:defRPr>
                <a:solidFill>
                  <a:srgbClr val="FFFFFF"/>
                </a:solidFill>
              </a:defRPr>
            </a:pPr>
            <a:endParaRPr/>
          </a:p>
        </p:txBody>
      </p:sp>
      <p:pic>
        <p:nvPicPr>
          <p:cNvPr id="341" name="image21.png"/>
          <p:cNvPicPr>
            <a:picLocks noChangeAspect="1"/>
          </p:cNvPicPr>
          <p:nvPr/>
        </p:nvPicPr>
        <p:blipFill>
          <a:blip r:embed="rId3">
            <a:alphaModFix amt="50000"/>
          </a:blip>
          <a:srcRect r="3"/>
          <a:stretch>
            <a:fillRect/>
          </a:stretch>
        </p:blipFill>
        <p:spPr>
          <a:xfrm>
            <a:off x="304" y="9"/>
            <a:ext cx="12191697" cy="6857991"/>
          </a:xfrm>
          <a:prstGeom prst="rect">
            <a:avLst/>
          </a:prstGeom>
          <a:ln w="12700">
            <a:miter lim="400000"/>
          </a:ln>
        </p:spPr>
      </p:pic>
      <p:sp>
        <p:nvSpPr>
          <p:cNvPr id="342" name="Shape 342"/>
          <p:cNvSpPr/>
          <p:nvPr/>
        </p:nvSpPr>
        <p:spPr>
          <a:xfrm>
            <a:off x="0" y="2015731"/>
            <a:ext cx="12192000" cy="4118830"/>
          </a:xfrm>
          <a:prstGeom prst="rect">
            <a:avLst/>
          </a:prstGeom>
          <a:gradFill>
            <a:gsLst>
              <a:gs pos="0">
                <a:srgbClr val="EDEBE7">
                  <a:alpha val="0"/>
                </a:srgbClr>
              </a:gs>
              <a:gs pos="100000">
                <a:srgbClr val="EDEBE7">
                  <a:alpha val="80000"/>
                </a:srgbClr>
              </a:gs>
            </a:gsLst>
            <a:lin ang="5400000"/>
          </a:gradFill>
          <a:ln w="12700">
            <a:miter lim="400000"/>
          </a:ln>
        </p:spPr>
        <p:txBody>
          <a:bodyPr lIns="45719" rIns="45719" anchor="ctr"/>
          <a:lstStyle/>
          <a:p>
            <a:pPr algn="ctr">
              <a:defRPr>
                <a:solidFill>
                  <a:srgbClr val="FFFFFF"/>
                </a:solidFill>
              </a:defRPr>
            </a:pPr>
            <a:endParaRPr/>
          </a:p>
        </p:txBody>
      </p:sp>
      <p:pic>
        <p:nvPicPr>
          <p:cNvPr id="343" name="image1.jpeg"/>
          <p:cNvPicPr>
            <a:picLocks noChangeAspect="1"/>
          </p:cNvPicPr>
          <p:nvPr/>
        </p:nvPicPr>
        <p:blipFill>
          <a:blip r:embed="rId2"/>
          <a:srcRect t="2769"/>
          <a:stretch>
            <a:fillRect/>
          </a:stretch>
        </p:blipFill>
        <p:spPr>
          <a:xfrm>
            <a:off x="0" y="6135623"/>
            <a:ext cx="12192000" cy="722379"/>
          </a:xfrm>
          <a:prstGeom prst="rect">
            <a:avLst/>
          </a:prstGeom>
          <a:ln w="12700">
            <a:miter lim="400000"/>
          </a:ln>
        </p:spPr>
      </p:pic>
      <p:sp>
        <p:nvSpPr>
          <p:cNvPr id="344" name="Shape 344"/>
          <p:cNvSpPr/>
          <p:nvPr/>
        </p:nvSpPr>
        <p:spPr>
          <a:xfrm>
            <a:off x="0" y="6141704"/>
            <a:ext cx="12192001" cy="1"/>
          </a:xfrm>
          <a:prstGeom prst="line">
            <a:avLst/>
          </a:prstGeom>
          <a:ln w="12700">
            <a:solidFill>
              <a:srgbClr val="000001">
                <a:alpha val="20000"/>
              </a:srgbClr>
            </a:solidFill>
          </a:ln>
        </p:spPr>
        <p:txBody>
          <a:bodyPr lIns="45719" rIns="45719"/>
          <a:lstStyle/>
          <a:p>
            <a:endParaRPr/>
          </a:p>
        </p:txBody>
      </p:sp>
      <p:sp>
        <p:nvSpPr>
          <p:cNvPr id="345" name="Shape 345"/>
          <p:cNvSpPr/>
          <p:nvPr/>
        </p:nvSpPr>
        <p:spPr>
          <a:xfrm flipH="1">
            <a:off x="1371687" y="798972"/>
            <a:ext cx="1" cy="1067170"/>
          </a:xfrm>
          <a:prstGeom prst="line">
            <a:avLst/>
          </a:prstGeom>
          <a:ln w="38100">
            <a:solidFill>
              <a:schemeClr val="accent1"/>
            </a:solidFill>
          </a:ln>
        </p:spPr>
        <p:txBody>
          <a:bodyPr lIns="45719" rIns="45719"/>
          <a:lstStyle/>
          <a:p>
            <a:endParaRPr/>
          </a:p>
        </p:txBody>
      </p:sp>
      <p:sp>
        <p:nvSpPr>
          <p:cNvPr id="346" name="Shape 346"/>
          <p:cNvSpPr>
            <a:spLocks noGrp="1"/>
          </p:cNvSpPr>
          <p:nvPr>
            <p:ph type="title"/>
          </p:nvPr>
        </p:nvSpPr>
        <p:spPr>
          <a:prstGeom prst="rect">
            <a:avLst/>
          </a:prstGeom>
        </p:spPr>
        <p:txBody>
          <a:bodyPr/>
          <a:lstStyle/>
          <a:p>
            <a:r>
              <a:rPr dirty="0"/>
              <a:t>Reconciliation doesn’t just happen</a:t>
            </a:r>
          </a:p>
        </p:txBody>
      </p:sp>
      <p:sp>
        <p:nvSpPr>
          <p:cNvPr id="347" name="Shape 347"/>
          <p:cNvSpPr>
            <a:spLocks noGrp="1"/>
          </p:cNvSpPr>
          <p:nvPr>
            <p:ph sz="half" idx="1"/>
          </p:nvPr>
        </p:nvSpPr>
        <p:spPr>
          <a:prstGeom prst="rect">
            <a:avLst/>
          </a:prstGeom>
        </p:spPr>
        <p:txBody>
          <a:bodyPr>
            <a:normAutofit/>
          </a:bodyPr>
          <a:lstStyle/>
          <a:p>
            <a:r>
              <a:rPr dirty="0"/>
              <a:t>Requires political commitment at all levels</a:t>
            </a:r>
          </a:p>
          <a:p>
            <a:r>
              <a:rPr dirty="0"/>
              <a:t>Requires collective action</a:t>
            </a:r>
          </a:p>
          <a:p>
            <a:r>
              <a:rPr dirty="0"/>
              <a:t>Requires sustained effort over time</a:t>
            </a:r>
            <a:endParaRPr lang="en-CA" dirty="0"/>
          </a:p>
          <a:p>
            <a:pPr marL="0" indent="0">
              <a:buNone/>
            </a:pPr>
            <a:endParaRPr dirty="0"/>
          </a:p>
        </p:txBody>
      </p:sp>
      <p:sp>
        <p:nvSpPr>
          <p:cNvPr id="4" name="Content Placeholder 3">
            <a:extLst>
              <a:ext uri="{FF2B5EF4-FFF2-40B4-BE49-F238E27FC236}">
                <a16:creationId xmlns:a16="http://schemas.microsoft.com/office/drawing/2014/main" id="{4FE390FF-0E97-804E-9D87-BE5A986FDD96}"/>
              </a:ext>
            </a:extLst>
          </p:cNvPr>
          <p:cNvSpPr>
            <a:spLocks noGrp="1"/>
          </p:cNvSpPr>
          <p:nvPr>
            <p:ph sz="half" idx="2"/>
          </p:nvPr>
        </p:nvSpPr>
        <p:spPr/>
        <p:txBody>
          <a:bodyPr/>
          <a:lstStyle/>
          <a:p>
            <a:r>
              <a:rPr lang="en-CA" dirty="0"/>
              <a:t>Requires willingness to experiment and try new things</a:t>
            </a:r>
          </a:p>
          <a:p>
            <a:r>
              <a:rPr lang="en-CA" dirty="0"/>
              <a:t>Requires good will</a:t>
            </a:r>
          </a:p>
          <a:p>
            <a:pPr marL="0" indent="0">
              <a:buNone/>
            </a:pPr>
            <a:endParaRPr lang="en-US" dirty="0"/>
          </a:p>
        </p:txBody>
      </p:sp>
    </p:spTree>
    <p:extLst>
      <p:ext uri="{BB962C8B-B14F-4D97-AF65-F5344CB8AC3E}">
        <p14:creationId xmlns:p14="http://schemas.microsoft.com/office/powerpoint/2010/main" val="3542184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D4FF-5176-544A-8441-A86A10C94144}"/>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600"/>
              <a:t>Indigenization</a:t>
            </a:r>
          </a:p>
        </p:txBody>
      </p:sp>
      <p:pic>
        <p:nvPicPr>
          <p:cNvPr id="6" name="Content Placeholder 5">
            <a:extLst>
              <a:ext uri="{FF2B5EF4-FFF2-40B4-BE49-F238E27FC236}">
                <a16:creationId xmlns:a16="http://schemas.microsoft.com/office/drawing/2014/main" id="{EAD300EC-07BE-9245-BCEE-008FD8C82C30}"/>
              </a:ext>
            </a:extLst>
          </p:cNvPr>
          <p:cNvPicPr>
            <a:picLocks noGrp="1" noChangeAspect="1"/>
          </p:cNvPicPr>
          <p:nvPr>
            <p:ph idx="1"/>
          </p:nvPr>
        </p:nvPicPr>
        <p:blipFill rotWithShape="1">
          <a:blip r:embed="rId2"/>
          <a:srcRect t="9091" r="9900" b="1"/>
          <a:stretch/>
        </p:blipFill>
        <p:spPr>
          <a:xfrm>
            <a:off x="-147124" y="178686"/>
            <a:ext cx="12191980" cy="6857990"/>
          </a:xfrm>
          <a:prstGeom prst="rect">
            <a:avLst/>
          </a:prstGeom>
        </p:spPr>
      </p:pic>
      <p:sp>
        <p:nvSpPr>
          <p:cNvPr id="4" name="Text Placeholder 3">
            <a:extLst>
              <a:ext uri="{FF2B5EF4-FFF2-40B4-BE49-F238E27FC236}">
                <a16:creationId xmlns:a16="http://schemas.microsoft.com/office/drawing/2014/main" id="{F59DE269-AD0E-9F44-82B0-F1FEA0C60FC5}"/>
              </a:ext>
            </a:extLst>
          </p:cNvPr>
          <p:cNvSpPr>
            <a:spLocks noGrp="1"/>
          </p:cNvSpPr>
          <p:nvPr>
            <p:ph type="body" sz="half" idx="2"/>
          </p:nvPr>
        </p:nvSpPr>
        <p:spPr>
          <a:xfrm>
            <a:off x="2781563" y="632990"/>
            <a:ext cx="7094483" cy="4422486"/>
          </a:xfrm>
        </p:spPr>
        <p:txBody>
          <a:bodyPr vert="horz" lIns="91440" tIns="45720" rIns="91440" bIns="45720" rtlCol="0" anchor="t">
            <a:normAutofit fontScale="47500" lnSpcReduction="20000"/>
          </a:bodyPr>
          <a:lstStyle/>
          <a:p>
            <a:pPr indent="-228600">
              <a:buFont typeface="Arial" panose="020B0604020202020204" pitchFamily="34" charset="0"/>
              <a:buChar char="•"/>
            </a:pPr>
            <a:endParaRPr lang="en-US" sz="1000" dirty="0"/>
          </a:p>
          <a:p>
            <a:pPr algn="ctr"/>
            <a:r>
              <a:rPr lang="en-US" sz="6500" b="1" dirty="0"/>
              <a:t>Indigenization</a:t>
            </a:r>
          </a:p>
          <a:p>
            <a:pPr algn="ctr"/>
            <a:endParaRPr lang="en-US" sz="6500" b="1" dirty="0"/>
          </a:p>
          <a:p>
            <a:pPr algn="ctr"/>
            <a:r>
              <a:rPr lang="en-US" sz="4600" b="1" dirty="0"/>
              <a:t>It’s not just  ‘add Indigenous and stir’</a:t>
            </a:r>
          </a:p>
          <a:p>
            <a:pPr algn="ctr"/>
            <a:r>
              <a:rPr lang="en-US" sz="4600" b="1" dirty="0"/>
              <a:t>It’s a world view. It takes a long time to learn how to do it respectfully, even for those of us who are  Indigenous.</a:t>
            </a:r>
          </a:p>
          <a:p>
            <a:pPr indent="-228600">
              <a:buFont typeface="Arial" panose="020B0604020202020204" pitchFamily="34" charset="0"/>
              <a:buChar char="•"/>
            </a:pPr>
            <a:endParaRPr lang="en-US" sz="4600" b="1" dirty="0"/>
          </a:p>
          <a:p>
            <a:pPr indent="-228600">
              <a:buFont typeface="Arial" panose="020B0604020202020204" pitchFamily="34" charset="0"/>
              <a:buChar char="•"/>
            </a:pPr>
            <a:r>
              <a:rPr lang="en-US" sz="4600" b="1" dirty="0" err="1"/>
              <a:t>Priscella</a:t>
            </a:r>
            <a:r>
              <a:rPr lang="en-US" sz="4600" b="1" dirty="0"/>
              <a:t> </a:t>
            </a:r>
            <a:r>
              <a:rPr lang="en-US" sz="4600" b="1" dirty="0" err="1"/>
              <a:t>Settte</a:t>
            </a:r>
            <a:endParaRPr lang="en-US" sz="4600" b="1" dirty="0"/>
          </a:p>
          <a:p>
            <a:pPr indent="-228600">
              <a:buFont typeface="Arial" panose="020B0604020202020204" pitchFamily="34" charset="0"/>
              <a:buChar char="•"/>
            </a:pPr>
            <a:r>
              <a:rPr lang="en-US" sz="4600" b="1" dirty="0"/>
              <a:t>Professor of Indigenous Studies</a:t>
            </a:r>
          </a:p>
          <a:p>
            <a:pPr indent="-228600">
              <a:buFont typeface="Arial" panose="020B0604020202020204" pitchFamily="34" charset="0"/>
              <a:buChar char="•"/>
            </a:pPr>
            <a:r>
              <a:rPr lang="en-US" sz="4600" b="1" dirty="0"/>
              <a:t>University of Saskatchewan</a:t>
            </a:r>
          </a:p>
          <a:p>
            <a:pPr indent="-228600">
              <a:buFont typeface="Arial" panose="020B0604020202020204" pitchFamily="34" charset="0"/>
              <a:buChar char="•"/>
            </a:pPr>
            <a:r>
              <a:rPr lang="en-US" sz="4600" b="1" dirty="0"/>
              <a:t>CBC News, Sept 23, 2017</a:t>
            </a:r>
          </a:p>
          <a:p>
            <a:pPr indent="-228600">
              <a:buFont typeface="Arial" panose="020B0604020202020204" pitchFamily="34" charset="0"/>
              <a:buChar char="•"/>
            </a:pPr>
            <a:endParaRPr lang="en-US" sz="1000" dirty="0"/>
          </a:p>
        </p:txBody>
      </p:sp>
    </p:spTree>
    <p:extLst>
      <p:ext uri="{BB962C8B-B14F-4D97-AF65-F5344CB8AC3E}">
        <p14:creationId xmlns:p14="http://schemas.microsoft.com/office/powerpoint/2010/main" val="140684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BE101A-55BB-614D-9D18-EDC481821939}"/>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Indigenization Areas of Effort</a:t>
            </a:r>
          </a:p>
        </p:txBody>
      </p:sp>
      <p:graphicFrame>
        <p:nvGraphicFramePr>
          <p:cNvPr id="8" name="Content Placeholder 5">
            <a:extLst>
              <a:ext uri="{FF2B5EF4-FFF2-40B4-BE49-F238E27FC236}">
                <a16:creationId xmlns:a16="http://schemas.microsoft.com/office/drawing/2014/main" id="{1B3FD486-8B88-4873-8CBF-621F7A000582}"/>
              </a:ext>
            </a:extLst>
          </p:cNvPr>
          <p:cNvGraphicFramePr>
            <a:graphicFrameLocks noGrp="1"/>
          </p:cNvGraphicFramePr>
          <p:nvPr>
            <p:ph idx="1"/>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558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2668</Words>
  <Application>Microsoft Office PowerPoint</Application>
  <PresentationFormat>Widescreen</PresentationFormat>
  <Paragraphs>242</Paragraphs>
  <Slides>46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Arial</vt:lpstr>
      <vt:lpstr>Calibri</vt:lpstr>
      <vt:lpstr>Calibri Light</vt:lpstr>
      <vt:lpstr>Office Theme</vt:lpstr>
      <vt:lpstr>1_Office Theme</vt:lpstr>
      <vt:lpstr>PowerPoint Presentation</vt:lpstr>
      <vt:lpstr>Indigenization</vt:lpstr>
      <vt:lpstr>David Newhouse</vt:lpstr>
      <vt:lpstr>The Long Assault</vt:lpstr>
      <vt:lpstr>Reconciliation</vt:lpstr>
      <vt:lpstr>Reconciliation</vt:lpstr>
      <vt:lpstr>Reconciliation doesn’t just happen</vt:lpstr>
      <vt:lpstr>Indigenization</vt:lpstr>
      <vt:lpstr>Indigenization Areas of Effort</vt:lpstr>
      <vt:lpstr>Indigenization Elements</vt:lpstr>
      <vt:lpstr>University Indigenization</vt:lpstr>
      <vt:lpstr>University Indigenization</vt:lpstr>
      <vt:lpstr>Indigenization Guidance Documents</vt:lpstr>
      <vt:lpstr>CAUT Policy Statement on Indigenizing the Academy   November 2016</vt:lpstr>
      <vt:lpstr>CAUT Policy Statement on Indigenizing the Academy   November 2016</vt:lpstr>
      <vt:lpstr>CAUT Policy Statement on Indigenizing the Academy   November 2016</vt:lpstr>
      <vt:lpstr>CAUT Policy Statement on Indigenizing the Academy   November 2016</vt:lpstr>
      <vt:lpstr>CAUT Policy Statement on Indigenizing the Academy   November 2016</vt:lpstr>
      <vt:lpstr>CAUT Policy Statement on Indigenizing the Academy   November 2016</vt:lpstr>
      <vt:lpstr>Universities Canada Principles of Indigenous Education June 2015</vt:lpstr>
      <vt:lpstr>United Nations Declaration on the Rights of Indigenous Peoples, 2007, 2010</vt:lpstr>
      <vt:lpstr>Indigenous Research</vt:lpstr>
      <vt:lpstr>SSHRC</vt:lpstr>
      <vt:lpstr>SSHRC</vt:lpstr>
      <vt:lpstr>SSHRC</vt:lpstr>
      <vt:lpstr>SSHRC</vt:lpstr>
      <vt:lpstr>Tri-Council Policy Statement  Ethical Conduce for Research Involving Humans, 2014</vt:lpstr>
      <vt:lpstr>Indigenous Modernity</vt:lpstr>
      <vt:lpstr>Indigenous Knowledge and Faculty</vt:lpstr>
      <vt:lpstr>Trent University Collective Agreement</vt:lpstr>
      <vt:lpstr>Written Standards for the Application of Criteria</vt:lpstr>
      <vt:lpstr>Chanie Wenjack School for Indigenous Studies Tenure Criteria</vt:lpstr>
      <vt:lpstr>Appendix to Written Standards</vt:lpstr>
      <vt:lpstr>Traditional Indigenous Scholars</vt:lpstr>
      <vt:lpstr>Peer Assessment</vt:lpstr>
      <vt:lpstr>Indigenous Knowledge Scholarship</vt:lpstr>
      <vt:lpstr>Assessments from Elders</vt:lpstr>
      <vt:lpstr>Teaching</vt:lpstr>
      <vt:lpstr>Dual Tradition Scholar</vt:lpstr>
      <vt:lpstr>DUAL TRADITION SCHOLAR</vt:lpstr>
      <vt:lpstr>DUAL TRADITION SCHOLARSHIP</vt:lpstr>
      <vt:lpstr> DUAL TRADITION KNOWLEDGE DISSEMINATION</vt:lpstr>
      <vt:lpstr>DUAL TRADITION SCHOLARSHIP</vt:lpstr>
      <vt:lpstr>Elders Application 1978-2020 </vt:lpstr>
      <vt:lpstr>Dual Tradition Scholars 1978-2020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Newhouse</dc:creator>
  <cp:lastModifiedBy>Teresa Workman</cp:lastModifiedBy>
  <cp:revision>1</cp:revision>
  <dcterms:created xsi:type="dcterms:W3CDTF">2020-05-07T20:41:34Z</dcterms:created>
  <dcterms:modified xsi:type="dcterms:W3CDTF">2020-05-08T13:32:01Z</dcterms:modified>
</cp:coreProperties>
</file>